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6"/>
  </p:notes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  <p:sldId id="264" r:id="rId9"/>
    <p:sldId id="267" r:id="rId10"/>
    <p:sldId id="266" r:id="rId11"/>
    <p:sldId id="268" r:id="rId12"/>
    <p:sldId id="265" r:id="rId13"/>
    <p:sldId id="269" r:id="rId14"/>
    <p:sldId id="270" r:id="rId15"/>
    <p:sldId id="271" r:id="rId16"/>
    <p:sldId id="272" r:id="rId17"/>
    <p:sldId id="273" r:id="rId18"/>
    <p:sldId id="277" r:id="rId19"/>
    <p:sldId id="274" r:id="rId20"/>
    <p:sldId id="278" r:id="rId21"/>
    <p:sldId id="279" r:id="rId22"/>
    <p:sldId id="280" r:id="rId23"/>
    <p:sldId id="281" r:id="rId24"/>
    <p:sldId id="275" r:id="rId25"/>
    <p:sldId id="282" r:id="rId26"/>
    <p:sldId id="283" r:id="rId27"/>
    <p:sldId id="284" r:id="rId28"/>
    <p:sldId id="285" r:id="rId29"/>
    <p:sldId id="276" r:id="rId30"/>
    <p:sldId id="287" r:id="rId31"/>
    <p:sldId id="288" r:id="rId32"/>
    <p:sldId id="286" r:id="rId33"/>
    <p:sldId id="289" r:id="rId34"/>
    <p:sldId id="292" r:id="rId35"/>
    <p:sldId id="290" r:id="rId36"/>
    <p:sldId id="293" r:id="rId37"/>
    <p:sldId id="300" r:id="rId38"/>
    <p:sldId id="294" r:id="rId39"/>
    <p:sldId id="298" r:id="rId40"/>
    <p:sldId id="297" r:id="rId41"/>
    <p:sldId id="296" r:id="rId42"/>
    <p:sldId id="291" r:id="rId43"/>
    <p:sldId id="299" r:id="rId44"/>
    <p:sldId id="259" r:id="rId4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0B-4DC9-B507-05F8755421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0B-4DC9-B507-05F8755421D9}"/>
              </c:ext>
            </c:extLst>
          </c:dPt>
          <c:cat>
            <c:strRef>
              <c:f>Foglio1!$A$2:$A$3</c:f>
              <c:strCache>
                <c:ptCount val="2"/>
                <c:pt idx="0">
                  <c:v>High quality</c:v>
                </c:pt>
                <c:pt idx="1">
                  <c:v>Low quality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796</c:v>
                </c:pt>
                <c:pt idx="1">
                  <c:v>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03-46AB-A77C-D3A8C3141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37-4C79-9946-47AFC32200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37-4C79-9946-47AFC3220019}"/>
              </c:ext>
            </c:extLst>
          </c:dPt>
          <c:cat>
            <c:strRef>
              <c:f>Foglio1!$A$2:$A$3</c:f>
              <c:strCache>
                <c:ptCount val="2"/>
                <c:pt idx="0">
                  <c:v>High quality</c:v>
                </c:pt>
                <c:pt idx="1">
                  <c:v>Low quality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786</c:v>
                </c:pt>
                <c:pt idx="1">
                  <c:v>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03-46AB-A77C-D3A8C3141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00E25-6A96-411D-841E-94C309C80E5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55CF3F-8678-411A-92A0-4CD6EE6A9EC3}">
      <dgm:prSet phldrT="[Testo]"/>
      <dgm:spPr/>
      <dgm:t>
        <a:bodyPr/>
        <a:lstStyle/>
        <a:p>
          <a:r>
            <a:rPr lang="it-IT" dirty="0"/>
            <a:t>Immagine bitmap in </a:t>
          </a:r>
          <a:r>
            <a:rPr lang="it-IT" dirty="0" err="1"/>
            <a:t>grayscale</a:t>
          </a:r>
          <a:endParaRPr lang="it-IT" dirty="0"/>
        </a:p>
      </dgm:t>
    </dgm:pt>
    <dgm:pt modelId="{F2153B86-8BCE-415D-8AFC-FC612AC46F8D}" type="parTrans" cxnId="{4F56FE74-206A-415F-BB17-7904B5BCC869}">
      <dgm:prSet/>
      <dgm:spPr/>
      <dgm:t>
        <a:bodyPr/>
        <a:lstStyle/>
        <a:p>
          <a:endParaRPr lang="it-IT"/>
        </a:p>
      </dgm:t>
    </dgm:pt>
    <dgm:pt modelId="{80A2F554-8BB2-4F1C-9AE0-092DF1AC20EA}" type="sibTrans" cxnId="{4F56FE74-206A-415F-BB17-7904B5BCC869}">
      <dgm:prSet/>
      <dgm:spPr/>
      <dgm:t>
        <a:bodyPr/>
        <a:lstStyle/>
        <a:p>
          <a:endParaRPr lang="it-IT"/>
        </a:p>
      </dgm:t>
    </dgm:pt>
    <dgm:pt modelId="{1F622D5B-16FC-44FA-9BC0-836DAAA43A50}">
      <dgm:prSet phldrT="[Testo]"/>
      <dgm:spPr/>
      <dgm:t>
        <a:bodyPr/>
        <a:lstStyle/>
        <a:p>
          <a:r>
            <a:rPr lang="it-IT" dirty="0"/>
            <a:t>Divisione dell’immagine in </a:t>
          </a:r>
          <a:r>
            <a:rPr lang="it-IT" dirty="0" err="1"/>
            <a:t>chunk</a:t>
          </a:r>
          <a:r>
            <a:rPr lang="it-IT" dirty="0"/>
            <a:t> 8x8</a:t>
          </a:r>
        </a:p>
      </dgm:t>
    </dgm:pt>
    <dgm:pt modelId="{8743BEDF-5E84-42ED-B301-6A7F6D30E415}" type="parTrans" cxnId="{915E93C3-0796-4067-BD92-1FA42F43FFC5}">
      <dgm:prSet/>
      <dgm:spPr/>
      <dgm:t>
        <a:bodyPr/>
        <a:lstStyle/>
        <a:p>
          <a:endParaRPr lang="it-IT"/>
        </a:p>
      </dgm:t>
    </dgm:pt>
    <dgm:pt modelId="{58A6FF0A-D674-4031-AAEA-EA0CEFD7FBB2}" type="sibTrans" cxnId="{915E93C3-0796-4067-BD92-1FA42F43FFC5}">
      <dgm:prSet/>
      <dgm:spPr/>
      <dgm:t>
        <a:bodyPr/>
        <a:lstStyle/>
        <a:p>
          <a:endParaRPr lang="it-IT"/>
        </a:p>
      </dgm:t>
    </dgm:pt>
    <dgm:pt modelId="{6E6791C0-4496-4986-B7EA-E0C1181C6A93}">
      <dgm:prSet phldrT="[Testo]"/>
      <dgm:spPr/>
      <dgm:t>
        <a:bodyPr/>
        <a:lstStyle/>
        <a:p>
          <a:r>
            <a:rPr lang="it-IT" dirty="0"/>
            <a:t>Trasformazione tramite DCT dei </a:t>
          </a:r>
          <a:r>
            <a:rPr lang="it-IT" dirty="0" err="1"/>
            <a:t>chunk</a:t>
          </a:r>
          <a:endParaRPr lang="it-IT" dirty="0"/>
        </a:p>
      </dgm:t>
    </dgm:pt>
    <dgm:pt modelId="{95F87DA9-EA1B-4CF1-89BE-FBD45E396361}" type="parTrans" cxnId="{64485787-FF66-44E4-9255-638B4DF59155}">
      <dgm:prSet/>
      <dgm:spPr/>
      <dgm:t>
        <a:bodyPr/>
        <a:lstStyle/>
        <a:p>
          <a:endParaRPr lang="it-IT"/>
        </a:p>
      </dgm:t>
    </dgm:pt>
    <dgm:pt modelId="{5AB8559D-70F4-47DF-8EDB-CC5A7D31F4EB}" type="sibTrans" cxnId="{64485787-FF66-44E4-9255-638B4DF59155}">
      <dgm:prSet/>
      <dgm:spPr/>
      <dgm:t>
        <a:bodyPr/>
        <a:lstStyle/>
        <a:p>
          <a:endParaRPr lang="it-IT"/>
        </a:p>
      </dgm:t>
    </dgm:pt>
    <dgm:pt modelId="{01CB2426-F19F-4937-96A1-2365D9EA339A}">
      <dgm:prSet/>
      <dgm:spPr/>
      <dgm:t>
        <a:bodyPr/>
        <a:lstStyle/>
        <a:p>
          <a:r>
            <a:rPr lang="it-IT" dirty="0"/>
            <a:t>Decompressione tramite IDCT dei </a:t>
          </a:r>
          <a:r>
            <a:rPr lang="it-IT" dirty="0" err="1"/>
            <a:t>chunk</a:t>
          </a:r>
          <a:endParaRPr lang="it-IT" dirty="0"/>
        </a:p>
      </dgm:t>
    </dgm:pt>
    <dgm:pt modelId="{3DBF4774-D647-4E7C-A587-BE1BE2C60AF9}" type="parTrans" cxnId="{81FB4E49-EB4E-474C-8DB2-5DA825B76A8A}">
      <dgm:prSet/>
      <dgm:spPr/>
      <dgm:t>
        <a:bodyPr/>
        <a:lstStyle/>
        <a:p>
          <a:endParaRPr lang="it-IT"/>
        </a:p>
      </dgm:t>
    </dgm:pt>
    <dgm:pt modelId="{AFAC6D06-CB48-45C9-A65F-D651A398A369}" type="sibTrans" cxnId="{81FB4E49-EB4E-474C-8DB2-5DA825B76A8A}">
      <dgm:prSet/>
      <dgm:spPr/>
      <dgm:t>
        <a:bodyPr/>
        <a:lstStyle/>
        <a:p>
          <a:endParaRPr lang="it-IT"/>
        </a:p>
      </dgm:t>
    </dgm:pt>
    <dgm:pt modelId="{5ED7B3CF-BE5B-4D38-90AF-D004002C3919}">
      <dgm:prSet/>
      <dgm:spPr/>
      <dgm:t>
        <a:bodyPr/>
        <a:lstStyle/>
        <a:p>
          <a:r>
            <a:rPr lang="it-IT" dirty="0"/>
            <a:t>Compressione tramite taglio delle frequenze</a:t>
          </a:r>
        </a:p>
      </dgm:t>
    </dgm:pt>
    <dgm:pt modelId="{AAD031DA-23FA-4E8C-B943-E539615A8BBA}" type="parTrans" cxnId="{411EE055-5537-4CAD-82EF-ABDA82664870}">
      <dgm:prSet/>
      <dgm:spPr/>
      <dgm:t>
        <a:bodyPr/>
        <a:lstStyle/>
        <a:p>
          <a:endParaRPr lang="it-IT"/>
        </a:p>
      </dgm:t>
    </dgm:pt>
    <dgm:pt modelId="{B9EF7F73-F44C-46DA-B65E-3416F41B2EDF}" type="sibTrans" cxnId="{411EE055-5537-4CAD-82EF-ABDA82664870}">
      <dgm:prSet/>
      <dgm:spPr/>
      <dgm:t>
        <a:bodyPr/>
        <a:lstStyle/>
        <a:p>
          <a:endParaRPr lang="it-IT"/>
        </a:p>
      </dgm:t>
    </dgm:pt>
    <dgm:pt modelId="{5DC42DF0-0A05-424F-A52E-A80C582FE96E}" type="pres">
      <dgm:prSet presAssocID="{90100E25-6A96-411D-841E-94C309C80E54}" presName="Name0" presStyleCnt="0">
        <dgm:presLayoutVars>
          <dgm:dir/>
          <dgm:resizeHandles val="exact"/>
        </dgm:presLayoutVars>
      </dgm:prSet>
      <dgm:spPr/>
    </dgm:pt>
    <dgm:pt modelId="{073FCF94-E1B1-4276-BA1C-6C6678A8B631}" type="pres">
      <dgm:prSet presAssocID="{5C55CF3F-8678-411A-92A0-4CD6EE6A9EC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2D541D-8498-49E2-8602-254C62AD4A36}" type="pres">
      <dgm:prSet presAssocID="{80A2F554-8BB2-4F1C-9AE0-092DF1AC20EA}" presName="sibTrans" presStyleLbl="sibTrans2D1" presStyleIdx="0" presStyleCnt="4"/>
      <dgm:spPr/>
      <dgm:t>
        <a:bodyPr/>
        <a:lstStyle/>
        <a:p>
          <a:endParaRPr lang="en-US"/>
        </a:p>
      </dgm:t>
    </dgm:pt>
    <dgm:pt modelId="{3F076F5F-862C-44E7-9876-25C4D8594E51}" type="pres">
      <dgm:prSet presAssocID="{80A2F554-8BB2-4F1C-9AE0-092DF1AC20EA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91D171A-1A47-4C3A-84D4-73529B832FC9}" type="pres">
      <dgm:prSet presAssocID="{1F622D5B-16FC-44FA-9BC0-836DAAA43A5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A4094-C66C-4DF1-8BAC-0460AAAA2D8F}" type="pres">
      <dgm:prSet presAssocID="{58A6FF0A-D674-4031-AAEA-EA0CEFD7FBB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CCA0FFE-989F-48A4-B27E-1D8BBAE2D17B}" type="pres">
      <dgm:prSet presAssocID="{58A6FF0A-D674-4031-AAEA-EA0CEFD7FBB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966EC07-F897-4FAB-955C-5325EF92A567}" type="pres">
      <dgm:prSet presAssocID="{6E6791C0-4496-4986-B7EA-E0C1181C6A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DAD14-C471-4D31-98A3-31546946609B}" type="pres">
      <dgm:prSet presAssocID="{5AB8559D-70F4-47DF-8EDB-CC5A7D31F4EB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2F4C635-95A3-4068-AC37-E2F80090A392}" type="pres">
      <dgm:prSet presAssocID="{5AB8559D-70F4-47DF-8EDB-CC5A7D31F4EB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417B9FD3-8458-49D6-92E7-DC19A23DB784}" type="pres">
      <dgm:prSet presAssocID="{5ED7B3CF-BE5B-4D38-90AF-D004002C391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82509-7B5F-4482-85EA-6BA0910A5B9E}" type="pres">
      <dgm:prSet presAssocID="{B9EF7F73-F44C-46DA-B65E-3416F41B2ED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5A4D75F-6271-4AF6-99F8-292324793DDB}" type="pres">
      <dgm:prSet presAssocID="{B9EF7F73-F44C-46DA-B65E-3416F41B2ED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036F3A14-363A-425D-B9DD-4976548E1091}" type="pres">
      <dgm:prSet presAssocID="{01CB2426-F19F-4937-96A1-2365D9EA339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6FF449-6646-4B65-9569-0EB6EDD787C5}" type="presOf" srcId="{5ED7B3CF-BE5B-4D38-90AF-D004002C3919}" destId="{417B9FD3-8458-49D6-92E7-DC19A23DB784}" srcOrd="0" destOrd="0" presId="urn:microsoft.com/office/officeart/2005/8/layout/process1"/>
    <dgm:cxn modelId="{64485787-FF66-44E4-9255-638B4DF59155}" srcId="{90100E25-6A96-411D-841E-94C309C80E54}" destId="{6E6791C0-4496-4986-B7EA-E0C1181C6A93}" srcOrd="2" destOrd="0" parTransId="{95F87DA9-EA1B-4CF1-89BE-FBD45E396361}" sibTransId="{5AB8559D-70F4-47DF-8EDB-CC5A7D31F4EB}"/>
    <dgm:cxn modelId="{4F56FE74-206A-415F-BB17-7904B5BCC869}" srcId="{90100E25-6A96-411D-841E-94C309C80E54}" destId="{5C55CF3F-8678-411A-92A0-4CD6EE6A9EC3}" srcOrd="0" destOrd="0" parTransId="{F2153B86-8BCE-415D-8AFC-FC612AC46F8D}" sibTransId="{80A2F554-8BB2-4F1C-9AE0-092DF1AC20EA}"/>
    <dgm:cxn modelId="{FE5FD645-4557-4F38-857A-83D7DD52E5D2}" type="presOf" srcId="{5AB8559D-70F4-47DF-8EDB-CC5A7D31F4EB}" destId="{CA6DAD14-C471-4D31-98A3-31546946609B}" srcOrd="0" destOrd="0" presId="urn:microsoft.com/office/officeart/2005/8/layout/process1"/>
    <dgm:cxn modelId="{411EE055-5537-4CAD-82EF-ABDA82664870}" srcId="{90100E25-6A96-411D-841E-94C309C80E54}" destId="{5ED7B3CF-BE5B-4D38-90AF-D004002C3919}" srcOrd="3" destOrd="0" parTransId="{AAD031DA-23FA-4E8C-B943-E539615A8BBA}" sibTransId="{B9EF7F73-F44C-46DA-B65E-3416F41B2EDF}"/>
    <dgm:cxn modelId="{3D020822-25EE-4D77-BA97-C6E9FD5BF99C}" type="presOf" srcId="{58A6FF0A-D674-4031-AAEA-EA0CEFD7FBB2}" destId="{7CCA0FFE-989F-48A4-B27E-1D8BBAE2D17B}" srcOrd="1" destOrd="0" presId="urn:microsoft.com/office/officeart/2005/8/layout/process1"/>
    <dgm:cxn modelId="{685BA57C-8CCF-4960-A6BA-3CA4B7AA3AAC}" type="presOf" srcId="{B9EF7F73-F44C-46DA-B65E-3416F41B2EDF}" destId="{F6E82509-7B5F-4482-85EA-6BA0910A5B9E}" srcOrd="0" destOrd="0" presId="urn:microsoft.com/office/officeart/2005/8/layout/process1"/>
    <dgm:cxn modelId="{7543D955-DA79-4421-9AFA-3182B1F5C404}" type="presOf" srcId="{80A2F554-8BB2-4F1C-9AE0-092DF1AC20EA}" destId="{ED2D541D-8498-49E2-8602-254C62AD4A36}" srcOrd="0" destOrd="0" presId="urn:microsoft.com/office/officeart/2005/8/layout/process1"/>
    <dgm:cxn modelId="{22274F4C-57CE-4E43-8DAF-662196292599}" type="presOf" srcId="{01CB2426-F19F-4937-96A1-2365D9EA339A}" destId="{036F3A14-363A-425D-B9DD-4976548E1091}" srcOrd="0" destOrd="0" presId="urn:microsoft.com/office/officeart/2005/8/layout/process1"/>
    <dgm:cxn modelId="{81FB4E49-EB4E-474C-8DB2-5DA825B76A8A}" srcId="{90100E25-6A96-411D-841E-94C309C80E54}" destId="{01CB2426-F19F-4937-96A1-2365D9EA339A}" srcOrd="4" destOrd="0" parTransId="{3DBF4774-D647-4E7C-A587-BE1BE2C60AF9}" sibTransId="{AFAC6D06-CB48-45C9-A65F-D651A398A369}"/>
    <dgm:cxn modelId="{C580BED7-F399-4C0B-8984-B0A3CB8E3C15}" type="presOf" srcId="{5AB8559D-70F4-47DF-8EDB-CC5A7D31F4EB}" destId="{12F4C635-95A3-4068-AC37-E2F80090A392}" srcOrd="1" destOrd="0" presId="urn:microsoft.com/office/officeart/2005/8/layout/process1"/>
    <dgm:cxn modelId="{915E93C3-0796-4067-BD92-1FA42F43FFC5}" srcId="{90100E25-6A96-411D-841E-94C309C80E54}" destId="{1F622D5B-16FC-44FA-9BC0-836DAAA43A50}" srcOrd="1" destOrd="0" parTransId="{8743BEDF-5E84-42ED-B301-6A7F6D30E415}" sibTransId="{58A6FF0A-D674-4031-AAEA-EA0CEFD7FBB2}"/>
    <dgm:cxn modelId="{4AC3978A-DF14-4EF6-B979-C9598179270B}" type="presOf" srcId="{B9EF7F73-F44C-46DA-B65E-3416F41B2EDF}" destId="{A5A4D75F-6271-4AF6-99F8-292324793DDB}" srcOrd="1" destOrd="0" presId="urn:microsoft.com/office/officeart/2005/8/layout/process1"/>
    <dgm:cxn modelId="{938DE8CE-571D-4E1C-A497-211964E0E262}" type="presOf" srcId="{90100E25-6A96-411D-841E-94C309C80E54}" destId="{5DC42DF0-0A05-424F-A52E-A80C582FE96E}" srcOrd="0" destOrd="0" presId="urn:microsoft.com/office/officeart/2005/8/layout/process1"/>
    <dgm:cxn modelId="{C00AACEF-D71F-4ED2-8E49-B06019156479}" type="presOf" srcId="{58A6FF0A-D674-4031-AAEA-EA0CEFD7FBB2}" destId="{B0FA4094-C66C-4DF1-8BAC-0460AAAA2D8F}" srcOrd="0" destOrd="0" presId="urn:microsoft.com/office/officeart/2005/8/layout/process1"/>
    <dgm:cxn modelId="{506DC6CC-9EA3-4864-8FA4-BF95BF994312}" type="presOf" srcId="{6E6791C0-4496-4986-B7EA-E0C1181C6A93}" destId="{2966EC07-F897-4FAB-955C-5325EF92A567}" srcOrd="0" destOrd="0" presId="urn:microsoft.com/office/officeart/2005/8/layout/process1"/>
    <dgm:cxn modelId="{B3FBFA3D-5B71-4575-BE11-DF7FC0C452BD}" type="presOf" srcId="{1F622D5B-16FC-44FA-9BC0-836DAAA43A50}" destId="{291D171A-1A47-4C3A-84D4-73529B832FC9}" srcOrd="0" destOrd="0" presId="urn:microsoft.com/office/officeart/2005/8/layout/process1"/>
    <dgm:cxn modelId="{5C159FEA-F3DC-40E0-80FE-37AD24354E15}" type="presOf" srcId="{5C55CF3F-8678-411A-92A0-4CD6EE6A9EC3}" destId="{073FCF94-E1B1-4276-BA1C-6C6678A8B631}" srcOrd="0" destOrd="0" presId="urn:microsoft.com/office/officeart/2005/8/layout/process1"/>
    <dgm:cxn modelId="{7FD987C7-B541-42E1-888D-BC0EDCCF25BB}" type="presOf" srcId="{80A2F554-8BB2-4F1C-9AE0-092DF1AC20EA}" destId="{3F076F5F-862C-44E7-9876-25C4D8594E51}" srcOrd="1" destOrd="0" presId="urn:microsoft.com/office/officeart/2005/8/layout/process1"/>
    <dgm:cxn modelId="{BD1A2DB2-F1F8-45FA-A27E-609EB82886F0}" type="presParOf" srcId="{5DC42DF0-0A05-424F-A52E-A80C582FE96E}" destId="{073FCF94-E1B1-4276-BA1C-6C6678A8B631}" srcOrd="0" destOrd="0" presId="urn:microsoft.com/office/officeart/2005/8/layout/process1"/>
    <dgm:cxn modelId="{DECF5073-7B63-4238-AF0F-5E156C9DC286}" type="presParOf" srcId="{5DC42DF0-0A05-424F-A52E-A80C582FE96E}" destId="{ED2D541D-8498-49E2-8602-254C62AD4A36}" srcOrd="1" destOrd="0" presId="urn:microsoft.com/office/officeart/2005/8/layout/process1"/>
    <dgm:cxn modelId="{3A377109-2F94-41BA-BBFA-258B01AC7586}" type="presParOf" srcId="{ED2D541D-8498-49E2-8602-254C62AD4A36}" destId="{3F076F5F-862C-44E7-9876-25C4D8594E51}" srcOrd="0" destOrd="0" presId="urn:microsoft.com/office/officeart/2005/8/layout/process1"/>
    <dgm:cxn modelId="{AEF6F84F-8009-4EA8-9433-8FC90AF71987}" type="presParOf" srcId="{5DC42DF0-0A05-424F-A52E-A80C582FE96E}" destId="{291D171A-1A47-4C3A-84D4-73529B832FC9}" srcOrd="2" destOrd="0" presId="urn:microsoft.com/office/officeart/2005/8/layout/process1"/>
    <dgm:cxn modelId="{917EEDEC-5A9F-4AF8-AF4B-EC55B89E13EA}" type="presParOf" srcId="{5DC42DF0-0A05-424F-A52E-A80C582FE96E}" destId="{B0FA4094-C66C-4DF1-8BAC-0460AAAA2D8F}" srcOrd="3" destOrd="0" presId="urn:microsoft.com/office/officeart/2005/8/layout/process1"/>
    <dgm:cxn modelId="{6AF0456C-E56D-4B80-A29B-E318E7C76D22}" type="presParOf" srcId="{B0FA4094-C66C-4DF1-8BAC-0460AAAA2D8F}" destId="{7CCA0FFE-989F-48A4-B27E-1D8BBAE2D17B}" srcOrd="0" destOrd="0" presId="urn:microsoft.com/office/officeart/2005/8/layout/process1"/>
    <dgm:cxn modelId="{9F3B3E4B-8F20-4135-9FE4-FD789F633E95}" type="presParOf" srcId="{5DC42DF0-0A05-424F-A52E-A80C582FE96E}" destId="{2966EC07-F897-4FAB-955C-5325EF92A567}" srcOrd="4" destOrd="0" presId="urn:microsoft.com/office/officeart/2005/8/layout/process1"/>
    <dgm:cxn modelId="{968D600B-4999-4F7C-AF92-36C21DC020E4}" type="presParOf" srcId="{5DC42DF0-0A05-424F-A52E-A80C582FE96E}" destId="{CA6DAD14-C471-4D31-98A3-31546946609B}" srcOrd="5" destOrd="0" presId="urn:microsoft.com/office/officeart/2005/8/layout/process1"/>
    <dgm:cxn modelId="{7B38809D-B218-4535-830D-FFC72AB1D242}" type="presParOf" srcId="{CA6DAD14-C471-4D31-98A3-31546946609B}" destId="{12F4C635-95A3-4068-AC37-E2F80090A392}" srcOrd="0" destOrd="0" presId="urn:microsoft.com/office/officeart/2005/8/layout/process1"/>
    <dgm:cxn modelId="{7CEBA418-9627-4411-B0CA-A38B89C57DB5}" type="presParOf" srcId="{5DC42DF0-0A05-424F-A52E-A80C582FE96E}" destId="{417B9FD3-8458-49D6-92E7-DC19A23DB784}" srcOrd="6" destOrd="0" presId="urn:microsoft.com/office/officeart/2005/8/layout/process1"/>
    <dgm:cxn modelId="{F7023BF9-A51D-4528-99FA-DC71F5EF88BF}" type="presParOf" srcId="{5DC42DF0-0A05-424F-A52E-A80C582FE96E}" destId="{F6E82509-7B5F-4482-85EA-6BA0910A5B9E}" srcOrd="7" destOrd="0" presId="urn:microsoft.com/office/officeart/2005/8/layout/process1"/>
    <dgm:cxn modelId="{7EEC31E7-72C7-44A3-89EA-D1F39D118E2E}" type="presParOf" srcId="{F6E82509-7B5F-4482-85EA-6BA0910A5B9E}" destId="{A5A4D75F-6271-4AF6-99F8-292324793DDB}" srcOrd="0" destOrd="0" presId="urn:microsoft.com/office/officeart/2005/8/layout/process1"/>
    <dgm:cxn modelId="{324CEEC1-2255-4510-8557-308D49D49934}" type="presParOf" srcId="{5DC42DF0-0A05-424F-A52E-A80C582FE96E}" destId="{036F3A14-363A-425D-B9DD-4976548E109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100E25-6A96-411D-841E-94C309C80E5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55CF3F-8678-411A-92A0-4CD6EE6A9EC3}">
      <dgm:prSet phldrT="[Testo]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F2153B86-8BCE-415D-8AFC-FC612AC46F8D}" type="parTrans" cxnId="{4F56FE74-206A-415F-BB17-7904B5BCC869}">
      <dgm:prSet/>
      <dgm:spPr/>
      <dgm:t>
        <a:bodyPr/>
        <a:lstStyle/>
        <a:p>
          <a:endParaRPr lang="it-IT"/>
        </a:p>
      </dgm:t>
    </dgm:pt>
    <dgm:pt modelId="{80A2F554-8BB2-4F1C-9AE0-092DF1AC20EA}" type="sibTrans" cxnId="{4F56FE74-206A-415F-BB17-7904B5BCC869}">
      <dgm:prSet/>
      <dgm:spPr/>
      <dgm:t>
        <a:bodyPr/>
        <a:lstStyle/>
        <a:p>
          <a:endParaRPr lang="it-IT"/>
        </a:p>
      </dgm:t>
    </dgm:pt>
    <dgm:pt modelId="{1F622D5B-16FC-44FA-9BC0-836DAAA43A50}">
      <dgm:prSet phldrT="[Testo]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8743BEDF-5E84-42ED-B301-6A7F6D30E415}" type="parTrans" cxnId="{915E93C3-0796-4067-BD92-1FA42F43FFC5}">
      <dgm:prSet/>
      <dgm:spPr/>
      <dgm:t>
        <a:bodyPr/>
        <a:lstStyle/>
        <a:p>
          <a:endParaRPr lang="it-IT"/>
        </a:p>
      </dgm:t>
    </dgm:pt>
    <dgm:pt modelId="{58A6FF0A-D674-4031-AAEA-EA0CEFD7FBB2}" type="sibTrans" cxnId="{915E93C3-0796-4067-BD92-1FA42F43FFC5}">
      <dgm:prSet/>
      <dgm:spPr/>
      <dgm:t>
        <a:bodyPr/>
        <a:lstStyle/>
        <a:p>
          <a:endParaRPr lang="it-IT"/>
        </a:p>
      </dgm:t>
    </dgm:pt>
    <dgm:pt modelId="{6E6791C0-4496-4986-B7EA-E0C1181C6A93}">
      <dgm:prSet phldrT="[Testo]"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95F87DA9-EA1B-4CF1-89BE-FBD45E396361}" type="parTrans" cxnId="{64485787-FF66-44E4-9255-638B4DF59155}">
      <dgm:prSet/>
      <dgm:spPr/>
      <dgm:t>
        <a:bodyPr/>
        <a:lstStyle/>
        <a:p>
          <a:endParaRPr lang="it-IT"/>
        </a:p>
      </dgm:t>
    </dgm:pt>
    <dgm:pt modelId="{5AB8559D-70F4-47DF-8EDB-CC5A7D31F4EB}" type="sibTrans" cxnId="{64485787-FF66-44E4-9255-638B4DF59155}">
      <dgm:prSet/>
      <dgm:spPr/>
      <dgm:t>
        <a:bodyPr/>
        <a:lstStyle/>
        <a:p>
          <a:endParaRPr lang="it-IT"/>
        </a:p>
      </dgm:t>
    </dgm:pt>
    <dgm:pt modelId="{3C7976AC-62BD-4837-96EC-73C22C518BE9}">
      <dgm:prSet/>
      <dgm:spPr>
        <a:solidFill>
          <a:schemeClr val="bg1"/>
        </a:solidFill>
      </dgm:spPr>
      <dgm:t>
        <a:bodyPr/>
        <a:lstStyle/>
        <a:p>
          <a:endParaRPr lang="it-IT"/>
        </a:p>
      </dgm:t>
    </dgm:pt>
    <dgm:pt modelId="{F75CA9B3-E695-4F92-9D05-AAA6189F5AE6}" type="parTrans" cxnId="{31E2BF64-CAAE-49FC-8CD0-42A86AC447A9}">
      <dgm:prSet/>
      <dgm:spPr/>
      <dgm:t>
        <a:bodyPr/>
        <a:lstStyle/>
        <a:p>
          <a:endParaRPr lang="it-IT"/>
        </a:p>
      </dgm:t>
    </dgm:pt>
    <dgm:pt modelId="{5E674044-0CCA-42E8-B794-A0B221EA9382}" type="sibTrans" cxnId="{31E2BF64-CAAE-49FC-8CD0-42A86AC447A9}">
      <dgm:prSet/>
      <dgm:spPr/>
      <dgm:t>
        <a:bodyPr/>
        <a:lstStyle/>
        <a:p>
          <a:endParaRPr lang="it-IT"/>
        </a:p>
      </dgm:t>
    </dgm:pt>
    <dgm:pt modelId="{01CB2426-F19F-4937-96A1-2365D9EA339A}">
      <dgm:prSet/>
      <dgm:spPr>
        <a:solidFill>
          <a:schemeClr val="bg1"/>
        </a:solidFill>
      </dgm:spPr>
      <dgm:t>
        <a:bodyPr/>
        <a:lstStyle/>
        <a:p>
          <a:endParaRPr lang="it-IT" dirty="0"/>
        </a:p>
      </dgm:t>
    </dgm:pt>
    <dgm:pt modelId="{AFAC6D06-CB48-45C9-A65F-D651A398A369}" type="sibTrans" cxnId="{81FB4E49-EB4E-474C-8DB2-5DA825B76A8A}">
      <dgm:prSet/>
      <dgm:spPr/>
      <dgm:t>
        <a:bodyPr/>
        <a:lstStyle/>
        <a:p>
          <a:endParaRPr lang="it-IT"/>
        </a:p>
      </dgm:t>
    </dgm:pt>
    <dgm:pt modelId="{3DBF4774-D647-4E7C-A587-BE1BE2C60AF9}" type="parTrans" cxnId="{81FB4E49-EB4E-474C-8DB2-5DA825B76A8A}">
      <dgm:prSet/>
      <dgm:spPr/>
      <dgm:t>
        <a:bodyPr/>
        <a:lstStyle/>
        <a:p>
          <a:endParaRPr lang="it-IT"/>
        </a:p>
      </dgm:t>
    </dgm:pt>
    <dgm:pt modelId="{5DC42DF0-0A05-424F-A52E-A80C582FE96E}" type="pres">
      <dgm:prSet presAssocID="{90100E25-6A96-411D-841E-94C309C80E54}" presName="Name0" presStyleCnt="0">
        <dgm:presLayoutVars>
          <dgm:dir/>
          <dgm:resizeHandles val="exact"/>
        </dgm:presLayoutVars>
      </dgm:prSet>
      <dgm:spPr/>
    </dgm:pt>
    <dgm:pt modelId="{073FCF94-E1B1-4276-BA1C-6C6678A8B631}" type="pres">
      <dgm:prSet presAssocID="{5C55CF3F-8678-411A-92A0-4CD6EE6A9EC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2D541D-8498-49E2-8602-254C62AD4A36}" type="pres">
      <dgm:prSet presAssocID="{80A2F554-8BB2-4F1C-9AE0-092DF1AC20EA}" presName="sibTrans" presStyleLbl="sibTrans2D1" presStyleIdx="0" presStyleCnt="4"/>
      <dgm:spPr/>
      <dgm:t>
        <a:bodyPr/>
        <a:lstStyle/>
        <a:p>
          <a:endParaRPr lang="en-US"/>
        </a:p>
      </dgm:t>
    </dgm:pt>
    <dgm:pt modelId="{3F076F5F-862C-44E7-9876-25C4D8594E51}" type="pres">
      <dgm:prSet presAssocID="{80A2F554-8BB2-4F1C-9AE0-092DF1AC20EA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91D171A-1A47-4C3A-84D4-73529B832FC9}" type="pres">
      <dgm:prSet presAssocID="{1F622D5B-16FC-44FA-9BC0-836DAAA43A5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A4094-C66C-4DF1-8BAC-0460AAAA2D8F}" type="pres">
      <dgm:prSet presAssocID="{58A6FF0A-D674-4031-AAEA-EA0CEFD7FBB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CCA0FFE-989F-48A4-B27E-1D8BBAE2D17B}" type="pres">
      <dgm:prSet presAssocID="{58A6FF0A-D674-4031-AAEA-EA0CEFD7FBB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966EC07-F897-4FAB-955C-5325EF92A567}" type="pres">
      <dgm:prSet presAssocID="{6E6791C0-4496-4986-B7EA-E0C1181C6A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DAD14-C471-4D31-98A3-31546946609B}" type="pres">
      <dgm:prSet presAssocID="{5AB8559D-70F4-47DF-8EDB-CC5A7D31F4EB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2F4C635-95A3-4068-AC37-E2F80090A392}" type="pres">
      <dgm:prSet presAssocID="{5AB8559D-70F4-47DF-8EDB-CC5A7D31F4EB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7810BAC-4B0A-4044-881C-EA86602668A3}" type="pres">
      <dgm:prSet presAssocID="{3C7976AC-62BD-4837-96EC-73C22C518BE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FA0090-7CB1-4219-AFB9-E70224A0F63D}" type="pres">
      <dgm:prSet presAssocID="{5E674044-0CCA-42E8-B794-A0B221EA9382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3341867-7258-417E-B147-6BEAA353534F}" type="pres">
      <dgm:prSet presAssocID="{5E674044-0CCA-42E8-B794-A0B221EA9382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036F3A14-363A-425D-B9DD-4976548E1091}" type="pres">
      <dgm:prSet presAssocID="{01CB2426-F19F-4937-96A1-2365D9EA339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D55F42-BB70-4081-BA64-D705893C7315}" type="presOf" srcId="{5E674044-0CCA-42E8-B794-A0B221EA9382}" destId="{93341867-7258-417E-B147-6BEAA353534F}" srcOrd="1" destOrd="0" presId="urn:microsoft.com/office/officeart/2005/8/layout/process1"/>
    <dgm:cxn modelId="{64485787-FF66-44E4-9255-638B4DF59155}" srcId="{90100E25-6A96-411D-841E-94C309C80E54}" destId="{6E6791C0-4496-4986-B7EA-E0C1181C6A93}" srcOrd="2" destOrd="0" parTransId="{95F87DA9-EA1B-4CF1-89BE-FBD45E396361}" sibTransId="{5AB8559D-70F4-47DF-8EDB-CC5A7D31F4EB}"/>
    <dgm:cxn modelId="{4F56FE74-206A-415F-BB17-7904B5BCC869}" srcId="{90100E25-6A96-411D-841E-94C309C80E54}" destId="{5C55CF3F-8678-411A-92A0-4CD6EE6A9EC3}" srcOrd="0" destOrd="0" parTransId="{F2153B86-8BCE-415D-8AFC-FC612AC46F8D}" sibTransId="{80A2F554-8BB2-4F1C-9AE0-092DF1AC20EA}"/>
    <dgm:cxn modelId="{FE5FD645-4557-4F38-857A-83D7DD52E5D2}" type="presOf" srcId="{5AB8559D-70F4-47DF-8EDB-CC5A7D31F4EB}" destId="{CA6DAD14-C471-4D31-98A3-31546946609B}" srcOrd="0" destOrd="0" presId="urn:microsoft.com/office/officeart/2005/8/layout/process1"/>
    <dgm:cxn modelId="{3D020822-25EE-4D77-BA97-C6E9FD5BF99C}" type="presOf" srcId="{58A6FF0A-D674-4031-AAEA-EA0CEFD7FBB2}" destId="{7CCA0FFE-989F-48A4-B27E-1D8BBAE2D17B}" srcOrd="1" destOrd="0" presId="urn:microsoft.com/office/officeart/2005/8/layout/process1"/>
    <dgm:cxn modelId="{31E2BF64-CAAE-49FC-8CD0-42A86AC447A9}" srcId="{90100E25-6A96-411D-841E-94C309C80E54}" destId="{3C7976AC-62BD-4837-96EC-73C22C518BE9}" srcOrd="3" destOrd="0" parTransId="{F75CA9B3-E695-4F92-9D05-AAA6189F5AE6}" sibTransId="{5E674044-0CCA-42E8-B794-A0B221EA9382}"/>
    <dgm:cxn modelId="{7543D955-DA79-4421-9AFA-3182B1F5C404}" type="presOf" srcId="{80A2F554-8BB2-4F1C-9AE0-092DF1AC20EA}" destId="{ED2D541D-8498-49E2-8602-254C62AD4A36}" srcOrd="0" destOrd="0" presId="urn:microsoft.com/office/officeart/2005/8/layout/process1"/>
    <dgm:cxn modelId="{22274F4C-57CE-4E43-8DAF-662196292599}" type="presOf" srcId="{01CB2426-F19F-4937-96A1-2365D9EA339A}" destId="{036F3A14-363A-425D-B9DD-4976548E1091}" srcOrd="0" destOrd="0" presId="urn:microsoft.com/office/officeart/2005/8/layout/process1"/>
    <dgm:cxn modelId="{81FB4E49-EB4E-474C-8DB2-5DA825B76A8A}" srcId="{90100E25-6A96-411D-841E-94C309C80E54}" destId="{01CB2426-F19F-4937-96A1-2365D9EA339A}" srcOrd="4" destOrd="0" parTransId="{3DBF4774-D647-4E7C-A587-BE1BE2C60AF9}" sibTransId="{AFAC6D06-CB48-45C9-A65F-D651A398A369}"/>
    <dgm:cxn modelId="{C580BED7-F399-4C0B-8984-B0A3CB8E3C15}" type="presOf" srcId="{5AB8559D-70F4-47DF-8EDB-CC5A7D31F4EB}" destId="{12F4C635-95A3-4068-AC37-E2F80090A392}" srcOrd="1" destOrd="0" presId="urn:microsoft.com/office/officeart/2005/8/layout/process1"/>
    <dgm:cxn modelId="{915E93C3-0796-4067-BD92-1FA42F43FFC5}" srcId="{90100E25-6A96-411D-841E-94C309C80E54}" destId="{1F622D5B-16FC-44FA-9BC0-836DAAA43A50}" srcOrd="1" destOrd="0" parTransId="{8743BEDF-5E84-42ED-B301-6A7F6D30E415}" sibTransId="{58A6FF0A-D674-4031-AAEA-EA0CEFD7FBB2}"/>
    <dgm:cxn modelId="{938DE8CE-571D-4E1C-A497-211964E0E262}" type="presOf" srcId="{90100E25-6A96-411D-841E-94C309C80E54}" destId="{5DC42DF0-0A05-424F-A52E-A80C582FE96E}" srcOrd="0" destOrd="0" presId="urn:microsoft.com/office/officeart/2005/8/layout/process1"/>
    <dgm:cxn modelId="{C00AACEF-D71F-4ED2-8E49-B06019156479}" type="presOf" srcId="{58A6FF0A-D674-4031-AAEA-EA0CEFD7FBB2}" destId="{B0FA4094-C66C-4DF1-8BAC-0460AAAA2D8F}" srcOrd="0" destOrd="0" presId="urn:microsoft.com/office/officeart/2005/8/layout/process1"/>
    <dgm:cxn modelId="{506DC6CC-9EA3-4864-8FA4-BF95BF994312}" type="presOf" srcId="{6E6791C0-4496-4986-B7EA-E0C1181C6A93}" destId="{2966EC07-F897-4FAB-955C-5325EF92A567}" srcOrd="0" destOrd="0" presId="urn:microsoft.com/office/officeart/2005/8/layout/process1"/>
    <dgm:cxn modelId="{B3FBFA3D-5B71-4575-BE11-DF7FC0C452BD}" type="presOf" srcId="{1F622D5B-16FC-44FA-9BC0-836DAAA43A50}" destId="{291D171A-1A47-4C3A-84D4-73529B832FC9}" srcOrd="0" destOrd="0" presId="urn:microsoft.com/office/officeart/2005/8/layout/process1"/>
    <dgm:cxn modelId="{2FA821ED-A1CF-4CFB-BE6C-99F3E15F546F}" type="presOf" srcId="{5E674044-0CCA-42E8-B794-A0B221EA9382}" destId="{F5FA0090-7CB1-4219-AFB9-E70224A0F63D}" srcOrd="0" destOrd="0" presId="urn:microsoft.com/office/officeart/2005/8/layout/process1"/>
    <dgm:cxn modelId="{5C159FEA-F3DC-40E0-80FE-37AD24354E15}" type="presOf" srcId="{5C55CF3F-8678-411A-92A0-4CD6EE6A9EC3}" destId="{073FCF94-E1B1-4276-BA1C-6C6678A8B631}" srcOrd="0" destOrd="0" presId="urn:microsoft.com/office/officeart/2005/8/layout/process1"/>
    <dgm:cxn modelId="{7FD987C7-B541-42E1-888D-BC0EDCCF25BB}" type="presOf" srcId="{80A2F554-8BB2-4F1C-9AE0-092DF1AC20EA}" destId="{3F076F5F-862C-44E7-9876-25C4D8594E51}" srcOrd="1" destOrd="0" presId="urn:microsoft.com/office/officeart/2005/8/layout/process1"/>
    <dgm:cxn modelId="{62D23E15-5123-45E1-A012-2FFD7472393D}" type="presOf" srcId="{3C7976AC-62BD-4837-96EC-73C22C518BE9}" destId="{C7810BAC-4B0A-4044-881C-EA86602668A3}" srcOrd="0" destOrd="0" presId="urn:microsoft.com/office/officeart/2005/8/layout/process1"/>
    <dgm:cxn modelId="{BD1A2DB2-F1F8-45FA-A27E-609EB82886F0}" type="presParOf" srcId="{5DC42DF0-0A05-424F-A52E-A80C582FE96E}" destId="{073FCF94-E1B1-4276-BA1C-6C6678A8B631}" srcOrd="0" destOrd="0" presId="urn:microsoft.com/office/officeart/2005/8/layout/process1"/>
    <dgm:cxn modelId="{DECF5073-7B63-4238-AF0F-5E156C9DC286}" type="presParOf" srcId="{5DC42DF0-0A05-424F-A52E-A80C582FE96E}" destId="{ED2D541D-8498-49E2-8602-254C62AD4A36}" srcOrd="1" destOrd="0" presId="urn:microsoft.com/office/officeart/2005/8/layout/process1"/>
    <dgm:cxn modelId="{3A377109-2F94-41BA-BBFA-258B01AC7586}" type="presParOf" srcId="{ED2D541D-8498-49E2-8602-254C62AD4A36}" destId="{3F076F5F-862C-44E7-9876-25C4D8594E51}" srcOrd="0" destOrd="0" presId="urn:microsoft.com/office/officeart/2005/8/layout/process1"/>
    <dgm:cxn modelId="{AEF6F84F-8009-4EA8-9433-8FC90AF71987}" type="presParOf" srcId="{5DC42DF0-0A05-424F-A52E-A80C582FE96E}" destId="{291D171A-1A47-4C3A-84D4-73529B832FC9}" srcOrd="2" destOrd="0" presId="urn:microsoft.com/office/officeart/2005/8/layout/process1"/>
    <dgm:cxn modelId="{917EEDEC-5A9F-4AF8-AF4B-EC55B89E13EA}" type="presParOf" srcId="{5DC42DF0-0A05-424F-A52E-A80C582FE96E}" destId="{B0FA4094-C66C-4DF1-8BAC-0460AAAA2D8F}" srcOrd="3" destOrd="0" presId="urn:microsoft.com/office/officeart/2005/8/layout/process1"/>
    <dgm:cxn modelId="{6AF0456C-E56D-4B80-A29B-E318E7C76D22}" type="presParOf" srcId="{B0FA4094-C66C-4DF1-8BAC-0460AAAA2D8F}" destId="{7CCA0FFE-989F-48A4-B27E-1D8BBAE2D17B}" srcOrd="0" destOrd="0" presId="urn:microsoft.com/office/officeart/2005/8/layout/process1"/>
    <dgm:cxn modelId="{9F3B3E4B-8F20-4135-9FE4-FD789F633E95}" type="presParOf" srcId="{5DC42DF0-0A05-424F-A52E-A80C582FE96E}" destId="{2966EC07-F897-4FAB-955C-5325EF92A567}" srcOrd="4" destOrd="0" presId="urn:microsoft.com/office/officeart/2005/8/layout/process1"/>
    <dgm:cxn modelId="{968D600B-4999-4F7C-AF92-36C21DC020E4}" type="presParOf" srcId="{5DC42DF0-0A05-424F-A52E-A80C582FE96E}" destId="{CA6DAD14-C471-4D31-98A3-31546946609B}" srcOrd="5" destOrd="0" presId="urn:microsoft.com/office/officeart/2005/8/layout/process1"/>
    <dgm:cxn modelId="{7B38809D-B218-4535-830D-FFC72AB1D242}" type="presParOf" srcId="{CA6DAD14-C471-4D31-98A3-31546946609B}" destId="{12F4C635-95A3-4068-AC37-E2F80090A392}" srcOrd="0" destOrd="0" presId="urn:microsoft.com/office/officeart/2005/8/layout/process1"/>
    <dgm:cxn modelId="{DAE3A4D6-7769-472F-B2F5-A70B9932677C}" type="presParOf" srcId="{5DC42DF0-0A05-424F-A52E-A80C582FE96E}" destId="{C7810BAC-4B0A-4044-881C-EA86602668A3}" srcOrd="6" destOrd="0" presId="urn:microsoft.com/office/officeart/2005/8/layout/process1"/>
    <dgm:cxn modelId="{833EFF50-28DC-4F98-99EE-A66CE49C1F8B}" type="presParOf" srcId="{5DC42DF0-0A05-424F-A52E-A80C582FE96E}" destId="{F5FA0090-7CB1-4219-AFB9-E70224A0F63D}" srcOrd="7" destOrd="0" presId="urn:microsoft.com/office/officeart/2005/8/layout/process1"/>
    <dgm:cxn modelId="{538F46F4-D180-4076-85D6-325A55536E19}" type="presParOf" srcId="{F5FA0090-7CB1-4219-AFB9-E70224A0F63D}" destId="{93341867-7258-417E-B147-6BEAA353534F}" srcOrd="0" destOrd="0" presId="urn:microsoft.com/office/officeart/2005/8/layout/process1"/>
    <dgm:cxn modelId="{324CEEC1-2255-4510-8557-308D49D49934}" type="presParOf" srcId="{5DC42DF0-0A05-424F-A52E-A80C582FE96E}" destId="{036F3A14-363A-425D-B9DD-4976548E109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52F8CF-DEE2-43B4-B19F-48E733371E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980D43F-4B61-4070-97F3-5BB86146A24B}">
      <dgm:prSet phldrT="[Testo]" custT="1"/>
      <dgm:spPr>
        <a:solidFill>
          <a:schemeClr val="accent6"/>
        </a:solidFill>
      </dgm:spPr>
      <dgm:t>
        <a:bodyPr/>
        <a:lstStyle/>
        <a:p>
          <a:r>
            <a:rPr lang="it-IT" sz="1600" dirty="0"/>
            <a:t>Decisione della dimensione del taglio</a:t>
          </a:r>
        </a:p>
      </dgm:t>
    </dgm:pt>
    <dgm:pt modelId="{62A2123F-9DBA-4C05-AD31-061996F8EDF0}" type="parTrans" cxnId="{A856E0B4-0A02-4601-8469-C79261E7485D}">
      <dgm:prSet/>
      <dgm:spPr/>
      <dgm:t>
        <a:bodyPr/>
        <a:lstStyle/>
        <a:p>
          <a:endParaRPr lang="it-IT"/>
        </a:p>
      </dgm:t>
    </dgm:pt>
    <dgm:pt modelId="{74DD3DA3-4B70-42B4-BDF2-553020661113}" type="sibTrans" cxnId="{A856E0B4-0A02-4601-8469-C79261E7485D}">
      <dgm:prSet/>
      <dgm:spPr/>
      <dgm:t>
        <a:bodyPr/>
        <a:lstStyle/>
        <a:p>
          <a:endParaRPr lang="it-IT"/>
        </a:p>
      </dgm:t>
    </dgm:pt>
    <dgm:pt modelId="{FD9B087F-938F-47A5-9E01-AC3902671925}" type="pres">
      <dgm:prSet presAssocID="{3E52F8CF-DEE2-43B4-B19F-48E733371E98}" presName="Name0" presStyleCnt="0">
        <dgm:presLayoutVars>
          <dgm:dir/>
          <dgm:resizeHandles val="exact"/>
        </dgm:presLayoutVars>
      </dgm:prSet>
      <dgm:spPr/>
    </dgm:pt>
    <dgm:pt modelId="{F49A64AE-0115-4F5F-BEDB-BA63F3907448}" type="pres">
      <dgm:prSet presAssocID="{D980D43F-4B61-4070-97F3-5BB86146A24B}" presName="node" presStyleLbl="node1" presStyleIdx="0" presStyleCnt="1" custLinFactNeighborY="631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A01948-1C76-4791-9A46-40F295D1B36D}" type="presOf" srcId="{3E52F8CF-DEE2-43B4-B19F-48E733371E98}" destId="{FD9B087F-938F-47A5-9E01-AC3902671925}" srcOrd="0" destOrd="0" presId="urn:microsoft.com/office/officeart/2005/8/layout/process1"/>
    <dgm:cxn modelId="{A856E0B4-0A02-4601-8469-C79261E7485D}" srcId="{3E52F8CF-DEE2-43B4-B19F-48E733371E98}" destId="{D980D43F-4B61-4070-97F3-5BB86146A24B}" srcOrd="0" destOrd="0" parTransId="{62A2123F-9DBA-4C05-AD31-061996F8EDF0}" sibTransId="{74DD3DA3-4B70-42B4-BDF2-553020661113}"/>
    <dgm:cxn modelId="{D2E3FC43-05C2-47ED-8B63-B86FBBF4F1F0}" type="presOf" srcId="{D980D43F-4B61-4070-97F3-5BB86146A24B}" destId="{F49A64AE-0115-4F5F-BEDB-BA63F3907448}" srcOrd="0" destOrd="0" presId="urn:microsoft.com/office/officeart/2005/8/layout/process1"/>
    <dgm:cxn modelId="{79A7A4A9-AABE-4846-B0D7-EFB979365714}" type="presParOf" srcId="{FD9B087F-938F-47A5-9E01-AC3902671925}" destId="{F49A64AE-0115-4F5F-BEDB-BA63F3907448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FCF94-E1B1-4276-BA1C-6C6678A8B631}">
      <dsp:nvSpPr>
        <dsp:cNvPr id="0" name=""/>
        <dsp:cNvSpPr/>
      </dsp:nvSpPr>
      <dsp:spPr>
        <a:xfrm>
          <a:off x="5615" y="795770"/>
          <a:ext cx="1740707" cy="10444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/>
            <a:t>Immagine bitmap in </a:t>
          </a:r>
          <a:r>
            <a:rPr lang="it-IT" sz="1600" kern="1200" dirty="0" err="1"/>
            <a:t>grayscale</a:t>
          </a:r>
          <a:endParaRPr lang="it-IT" sz="1600" kern="1200" dirty="0"/>
        </a:p>
      </dsp:txBody>
      <dsp:txXfrm>
        <a:off x="36205" y="826360"/>
        <a:ext cx="1679527" cy="983244"/>
      </dsp:txXfrm>
    </dsp:sp>
    <dsp:sp modelId="{ED2D541D-8498-49E2-8602-254C62AD4A36}">
      <dsp:nvSpPr>
        <dsp:cNvPr id="0" name=""/>
        <dsp:cNvSpPr/>
      </dsp:nvSpPr>
      <dsp:spPr>
        <a:xfrm>
          <a:off x="1920393" y="1102134"/>
          <a:ext cx="369029" cy="431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300" kern="1200"/>
        </a:p>
      </dsp:txBody>
      <dsp:txXfrm>
        <a:off x="1920393" y="1188473"/>
        <a:ext cx="258320" cy="259017"/>
      </dsp:txXfrm>
    </dsp:sp>
    <dsp:sp modelId="{291D171A-1A47-4C3A-84D4-73529B832FC9}">
      <dsp:nvSpPr>
        <dsp:cNvPr id="0" name=""/>
        <dsp:cNvSpPr/>
      </dsp:nvSpPr>
      <dsp:spPr>
        <a:xfrm>
          <a:off x="2442605" y="795770"/>
          <a:ext cx="1740707" cy="10444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/>
            <a:t>Divisione dell’immagine in </a:t>
          </a:r>
          <a:r>
            <a:rPr lang="it-IT" sz="1600" kern="1200" dirty="0" err="1"/>
            <a:t>chunk</a:t>
          </a:r>
          <a:r>
            <a:rPr lang="it-IT" sz="1600" kern="1200" dirty="0"/>
            <a:t> 8x8</a:t>
          </a:r>
        </a:p>
      </dsp:txBody>
      <dsp:txXfrm>
        <a:off x="2473195" y="826360"/>
        <a:ext cx="1679527" cy="983244"/>
      </dsp:txXfrm>
    </dsp:sp>
    <dsp:sp modelId="{B0FA4094-C66C-4DF1-8BAC-0460AAAA2D8F}">
      <dsp:nvSpPr>
        <dsp:cNvPr id="0" name=""/>
        <dsp:cNvSpPr/>
      </dsp:nvSpPr>
      <dsp:spPr>
        <a:xfrm>
          <a:off x="4357383" y="1102134"/>
          <a:ext cx="369029" cy="431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300" kern="1200"/>
        </a:p>
      </dsp:txBody>
      <dsp:txXfrm>
        <a:off x="4357383" y="1188473"/>
        <a:ext cx="258320" cy="259017"/>
      </dsp:txXfrm>
    </dsp:sp>
    <dsp:sp modelId="{2966EC07-F897-4FAB-955C-5325EF92A567}">
      <dsp:nvSpPr>
        <dsp:cNvPr id="0" name=""/>
        <dsp:cNvSpPr/>
      </dsp:nvSpPr>
      <dsp:spPr>
        <a:xfrm>
          <a:off x="4879596" y="795770"/>
          <a:ext cx="1740707" cy="10444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/>
            <a:t>Trasformazione tramite DCT dei </a:t>
          </a:r>
          <a:r>
            <a:rPr lang="it-IT" sz="1600" kern="1200" dirty="0" err="1"/>
            <a:t>chunk</a:t>
          </a:r>
          <a:endParaRPr lang="it-IT" sz="1600" kern="1200" dirty="0"/>
        </a:p>
      </dsp:txBody>
      <dsp:txXfrm>
        <a:off x="4910186" y="826360"/>
        <a:ext cx="1679527" cy="983244"/>
      </dsp:txXfrm>
    </dsp:sp>
    <dsp:sp modelId="{CA6DAD14-C471-4D31-98A3-31546946609B}">
      <dsp:nvSpPr>
        <dsp:cNvPr id="0" name=""/>
        <dsp:cNvSpPr/>
      </dsp:nvSpPr>
      <dsp:spPr>
        <a:xfrm>
          <a:off x="6794374" y="1102134"/>
          <a:ext cx="369029" cy="431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300" kern="1200"/>
        </a:p>
      </dsp:txBody>
      <dsp:txXfrm>
        <a:off x="6794374" y="1188473"/>
        <a:ext cx="258320" cy="259017"/>
      </dsp:txXfrm>
    </dsp:sp>
    <dsp:sp modelId="{417B9FD3-8458-49D6-92E7-DC19A23DB784}">
      <dsp:nvSpPr>
        <dsp:cNvPr id="0" name=""/>
        <dsp:cNvSpPr/>
      </dsp:nvSpPr>
      <dsp:spPr>
        <a:xfrm>
          <a:off x="7316586" y="795770"/>
          <a:ext cx="1740707" cy="10444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/>
            <a:t>Compressione tramite taglio delle frequenze</a:t>
          </a:r>
        </a:p>
      </dsp:txBody>
      <dsp:txXfrm>
        <a:off x="7347176" y="826360"/>
        <a:ext cx="1679527" cy="983244"/>
      </dsp:txXfrm>
    </dsp:sp>
    <dsp:sp modelId="{F6E82509-7B5F-4482-85EA-6BA0910A5B9E}">
      <dsp:nvSpPr>
        <dsp:cNvPr id="0" name=""/>
        <dsp:cNvSpPr/>
      </dsp:nvSpPr>
      <dsp:spPr>
        <a:xfrm>
          <a:off x="9231365" y="1102134"/>
          <a:ext cx="369029" cy="431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300" kern="1200"/>
        </a:p>
      </dsp:txBody>
      <dsp:txXfrm>
        <a:off x="9231365" y="1188473"/>
        <a:ext cx="258320" cy="259017"/>
      </dsp:txXfrm>
    </dsp:sp>
    <dsp:sp modelId="{036F3A14-363A-425D-B9DD-4976548E1091}">
      <dsp:nvSpPr>
        <dsp:cNvPr id="0" name=""/>
        <dsp:cNvSpPr/>
      </dsp:nvSpPr>
      <dsp:spPr>
        <a:xfrm>
          <a:off x="9753577" y="795770"/>
          <a:ext cx="1740707" cy="10444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/>
            <a:t>Decompressione tramite IDCT dei </a:t>
          </a:r>
          <a:r>
            <a:rPr lang="it-IT" sz="1600" kern="1200" dirty="0" err="1"/>
            <a:t>chunk</a:t>
          </a:r>
          <a:endParaRPr lang="it-IT" sz="1600" kern="1200" dirty="0"/>
        </a:p>
      </dsp:txBody>
      <dsp:txXfrm>
        <a:off x="9784167" y="826360"/>
        <a:ext cx="1679527" cy="983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FCF94-E1B1-4276-BA1C-6C6678A8B631}">
      <dsp:nvSpPr>
        <dsp:cNvPr id="0" name=""/>
        <dsp:cNvSpPr/>
      </dsp:nvSpPr>
      <dsp:spPr>
        <a:xfrm>
          <a:off x="5615" y="795770"/>
          <a:ext cx="1740707" cy="1044424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4700" kern="1200" dirty="0"/>
        </a:p>
      </dsp:txBody>
      <dsp:txXfrm>
        <a:off x="36205" y="826360"/>
        <a:ext cx="1679527" cy="983244"/>
      </dsp:txXfrm>
    </dsp:sp>
    <dsp:sp modelId="{ED2D541D-8498-49E2-8602-254C62AD4A36}">
      <dsp:nvSpPr>
        <dsp:cNvPr id="0" name=""/>
        <dsp:cNvSpPr/>
      </dsp:nvSpPr>
      <dsp:spPr>
        <a:xfrm>
          <a:off x="1920393" y="1102134"/>
          <a:ext cx="369029" cy="431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900" kern="1200"/>
        </a:p>
      </dsp:txBody>
      <dsp:txXfrm>
        <a:off x="1920393" y="1188473"/>
        <a:ext cx="258320" cy="259017"/>
      </dsp:txXfrm>
    </dsp:sp>
    <dsp:sp modelId="{291D171A-1A47-4C3A-84D4-73529B832FC9}">
      <dsp:nvSpPr>
        <dsp:cNvPr id="0" name=""/>
        <dsp:cNvSpPr/>
      </dsp:nvSpPr>
      <dsp:spPr>
        <a:xfrm>
          <a:off x="2442605" y="795770"/>
          <a:ext cx="1740707" cy="1044424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4700" kern="1200" dirty="0"/>
        </a:p>
      </dsp:txBody>
      <dsp:txXfrm>
        <a:off x="2473195" y="826360"/>
        <a:ext cx="1679527" cy="983244"/>
      </dsp:txXfrm>
    </dsp:sp>
    <dsp:sp modelId="{B0FA4094-C66C-4DF1-8BAC-0460AAAA2D8F}">
      <dsp:nvSpPr>
        <dsp:cNvPr id="0" name=""/>
        <dsp:cNvSpPr/>
      </dsp:nvSpPr>
      <dsp:spPr>
        <a:xfrm>
          <a:off x="4357383" y="1102134"/>
          <a:ext cx="369029" cy="431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900" kern="1200"/>
        </a:p>
      </dsp:txBody>
      <dsp:txXfrm>
        <a:off x="4357383" y="1188473"/>
        <a:ext cx="258320" cy="259017"/>
      </dsp:txXfrm>
    </dsp:sp>
    <dsp:sp modelId="{2966EC07-F897-4FAB-955C-5325EF92A567}">
      <dsp:nvSpPr>
        <dsp:cNvPr id="0" name=""/>
        <dsp:cNvSpPr/>
      </dsp:nvSpPr>
      <dsp:spPr>
        <a:xfrm>
          <a:off x="4879596" y="795770"/>
          <a:ext cx="1740707" cy="1044424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4700" kern="1200" dirty="0"/>
        </a:p>
      </dsp:txBody>
      <dsp:txXfrm>
        <a:off x="4910186" y="826360"/>
        <a:ext cx="1679527" cy="983244"/>
      </dsp:txXfrm>
    </dsp:sp>
    <dsp:sp modelId="{CA6DAD14-C471-4D31-98A3-31546946609B}">
      <dsp:nvSpPr>
        <dsp:cNvPr id="0" name=""/>
        <dsp:cNvSpPr/>
      </dsp:nvSpPr>
      <dsp:spPr>
        <a:xfrm>
          <a:off x="6794374" y="1102134"/>
          <a:ext cx="369029" cy="431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900" kern="1200"/>
        </a:p>
      </dsp:txBody>
      <dsp:txXfrm>
        <a:off x="6794374" y="1188473"/>
        <a:ext cx="258320" cy="259017"/>
      </dsp:txXfrm>
    </dsp:sp>
    <dsp:sp modelId="{C7810BAC-4B0A-4044-881C-EA86602668A3}">
      <dsp:nvSpPr>
        <dsp:cNvPr id="0" name=""/>
        <dsp:cNvSpPr/>
      </dsp:nvSpPr>
      <dsp:spPr>
        <a:xfrm>
          <a:off x="7316586" y="795770"/>
          <a:ext cx="1740707" cy="1044424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4700" kern="1200"/>
        </a:p>
      </dsp:txBody>
      <dsp:txXfrm>
        <a:off x="7347176" y="826360"/>
        <a:ext cx="1679527" cy="983244"/>
      </dsp:txXfrm>
    </dsp:sp>
    <dsp:sp modelId="{F5FA0090-7CB1-4219-AFB9-E70224A0F63D}">
      <dsp:nvSpPr>
        <dsp:cNvPr id="0" name=""/>
        <dsp:cNvSpPr/>
      </dsp:nvSpPr>
      <dsp:spPr>
        <a:xfrm>
          <a:off x="9231365" y="1102134"/>
          <a:ext cx="369029" cy="431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900" kern="1200"/>
        </a:p>
      </dsp:txBody>
      <dsp:txXfrm>
        <a:off x="9231365" y="1188473"/>
        <a:ext cx="258320" cy="259017"/>
      </dsp:txXfrm>
    </dsp:sp>
    <dsp:sp modelId="{036F3A14-363A-425D-B9DD-4976548E1091}">
      <dsp:nvSpPr>
        <dsp:cNvPr id="0" name=""/>
        <dsp:cNvSpPr/>
      </dsp:nvSpPr>
      <dsp:spPr>
        <a:xfrm>
          <a:off x="9753577" y="795770"/>
          <a:ext cx="1740707" cy="1044424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4700" kern="1200" dirty="0"/>
        </a:p>
      </dsp:txBody>
      <dsp:txXfrm>
        <a:off x="9784167" y="826360"/>
        <a:ext cx="1679527" cy="9832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A64AE-0115-4F5F-BEDB-BA63F3907448}">
      <dsp:nvSpPr>
        <dsp:cNvPr id="0" name=""/>
        <dsp:cNvSpPr/>
      </dsp:nvSpPr>
      <dsp:spPr>
        <a:xfrm>
          <a:off x="0" y="530575"/>
          <a:ext cx="2001355" cy="120081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/>
            <a:t>Decisione della dimensione del taglio</a:t>
          </a:r>
        </a:p>
      </dsp:txBody>
      <dsp:txXfrm>
        <a:off x="35171" y="565746"/>
        <a:ext cx="1931013" cy="1130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567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1605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1939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48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26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823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9460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2975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92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690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b83bc8ff1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gb83bc8ff17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gb83bc8ff17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0863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745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2303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784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8347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535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5480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2516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6245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985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5296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880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1602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039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95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453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886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398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6068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857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06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767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2692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6022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4745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b83bc8ff17_1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gb83bc8ff17_1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b83bc8ff17_1_4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76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1183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496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745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e40cb4a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ee40cb4a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e40cb4a0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33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82488" y="3506173"/>
            <a:ext cx="82296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1DEDA"/>
              </a:buClr>
              <a:buSzPts val="1800"/>
              <a:buNone/>
              <a:defRPr sz="1800">
                <a:solidFill>
                  <a:srgbClr val="B1DED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6652261" y="-1"/>
            <a:ext cx="5543551" cy="5130972"/>
          </a:xfrm>
          <a:prstGeom prst="rtTriangle">
            <a:avLst/>
          </a:prstGeom>
          <a:solidFill>
            <a:srgbClr val="1E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>
            <a:off x="8058411" y="2711079"/>
            <a:ext cx="4307204" cy="3986641"/>
          </a:xfrm>
          <a:prstGeom prst="rtTriangle">
            <a:avLst/>
          </a:prstGeom>
          <a:solidFill>
            <a:srgbClr val="2196F3"/>
          </a:solidFill>
          <a:ln>
            <a:noFill/>
          </a:ln>
          <a:effectLst>
            <a:outerShdw blurRad="50800" dist="127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10800000">
            <a:off x="7898130" y="-5079"/>
            <a:ext cx="4307204" cy="3986641"/>
          </a:xfrm>
          <a:prstGeom prst="rtTriangle">
            <a:avLst/>
          </a:prstGeom>
          <a:solidFill>
            <a:srgbClr val="009587"/>
          </a:solidFill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482488" y="1103243"/>
            <a:ext cx="8229600" cy="23876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4.png"/><Relationship Id="rId18" Type="http://schemas.openxmlformats.org/officeDocument/2006/relationships/diagramColors" Target="../diagrams/colors3.xml"/><Relationship Id="rId3" Type="http://schemas.openxmlformats.org/officeDocument/2006/relationships/diagramData" Target="../diagrams/data1.xml"/><Relationship Id="rId21" Type="http://schemas.openxmlformats.org/officeDocument/2006/relationships/image" Target="../media/image7.png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6" Type="http://schemas.openxmlformats.org/officeDocument/2006/relationships/diagramLayout" Target="../diagrams/layout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Data" Target="../diagrams/data3.xml"/><Relationship Id="rId10" Type="http://schemas.openxmlformats.org/officeDocument/2006/relationships/diagramQuickStyle" Target="../diagrams/quickStyle2.xml"/><Relationship Id="rId19" Type="http://schemas.microsoft.com/office/2007/relationships/diagramDrawing" Target="../diagrams/drawing3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ctrTitle"/>
          </p:nvPr>
        </p:nvSpPr>
        <p:spPr>
          <a:xfrm>
            <a:off x="0" y="494397"/>
            <a:ext cx="9242474" cy="2934603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</a:pPr>
            <a:r>
              <a:rPr lang="it-IT" sz="4400" dirty="0">
                <a:solidFill>
                  <a:schemeClr val="dk1"/>
                </a:solidFill>
              </a:rPr>
              <a:t>Modelli di classificazione della qualità di compressioni JPEG di tipo lossy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482488" y="4113602"/>
            <a:ext cx="82296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>
                <a:solidFill>
                  <a:schemeClr val="dk1"/>
                </a:solidFill>
              </a:rPr>
              <a:t> Di Lieto Gabriele | 874143 | g.dilieto@campus.unimib.it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914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>
                <a:solidFill>
                  <a:schemeClr val="dk1"/>
                </a:solidFill>
              </a:rPr>
              <a:t>Poveromo Marco | 830626 | m.poveromo@campus.unimib.it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Analisi esplorativa | Analisi </a:t>
            </a:r>
            <a:r>
              <a:rPr lang="it-IT" sz="4000" dirty="0" err="1"/>
              <a:t>covariate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F0D855-3A76-455A-8DA5-E549AA3A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50" y="1359259"/>
            <a:ext cx="9501848" cy="52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5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Analisi esplorativa | Analisi multivariata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A75547-6C84-41F5-920D-B14808ABC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68" y="1415531"/>
            <a:ext cx="5010344" cy="515408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79EF59-5104-44DC-8CD2-95B13CF7DA76}"/>
              </a:ext>
            </a:extLst>
          </p:cNvPr>
          <p:cNvSpPr txBox="1"/>
          <p:nvPr/>
        </p:nvSpPr>
        <p:spPr>
          <a:xfrm>
            <a:off x="6496962" y="3034267"/>
            <a:ext cx="50103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Bahnschrift SemiBold" panose="020B0502040204020203" pitchFamily="34" charset="0"/>
              </a:rPr>
              <a:t>Le </a:t>
            </a:r>
            <a:r>
              <a:rPr lang="it-IT" sz="1600" dirty="0" err="1">
                <a:latin typeface="Bahnschrift SemiBold" panose="020B0502040204020203" pitchFamily="34" charset="0"/>
              </a:rPr>
              <a:t>covariate</a:t>
            </a:r>
            <a:r>
              <a:rPr lang="it-IT" sz="1600" dirty="0">
                <a:latin typeface="Bahnschrift SemiBold" panose="020B0502040204020203" pitchFamily="34" charset="0"/>
              </a:rPr>
              <a:t> </a:t>
            </a:r>
            <a:r>
              <a:rPr lang="it-IT" sz="1600" i="1" dirty="0" err="1">
                <a:latin typeface="Bahnschrift SemiBold" panose="020B0502040204020203" pitchFamily="34" charset="0"/>
              </a:rPr>
              <a:t>Variance</a:t>
            </a:r>
            <a:r>
              <a:rPr lang="it-IT" sz="1600" i="1" dirty="0">
                <a:latin typeface="Bahnschrift SemiBold" panose="020B0502040204020203" pitchFamily="34" charset="0"/>
              </a:rPr>
              <a:t> </a:t>
            </a:r>
            <a:r>
              <a:rPr lang="it-IT" sz="1600" dirty="0">
                <a:latin typeface="Bahnschrift SemiBold" panose="020B0502040204020203" pitchFamily="34" charset="0"/>
              </a:rPr>
              <a:t>e </a:t>
            </a:r>
            <a:r>
              <a:rPr lang="it-IT" sz="1600" i="1" dirty="0" err="1">
                <a:latin typeface="Bahnschrift SemiBold" panose="020B0502040204020203" pitchFamily="34" charset="0"/>
              </a:rPr>
              <a:t>Rms.constrast</a:t>
            </a:r>
            <a:r>
              <a:rPr lang="it-IT" sz="1600" dirty="0">
                <a:latin typeface="Bahnschrift SemiBold" panose="020B0502040204020203" pitchFamily="34" charset="0"/>
              </a:rPr>
              <a:t> sono una funzione dell’altra</a:t>
            </a:r>
            <a:r>
              <a:rPr lang="it-IT" sz="1600" dirty="0"/>
              <a:t>.</a:t>
            </a:r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Bahnschrift SemiBold" panose="020B0502040204020203" pitchFamily="34" charset="0"/>
              </a:rPr>
              <a:t>Forte potenzialità discriminativa delle coppie di features: </a:t>
            </a:r>
            <a:r>
              <a:rPr lang="it-IT" sz="1600" i="1" dirty="0">
                <a:latin typeface="Bahnschrift SemiBold" panose="020B0502040204020203" pitchFamily="34" charset="0"/>
              </a:rPr>
              <a:t>Threshold/</a:t>
            </a:r>
            <a:r>
              <a:rPr lang="it-IT" sz="1600" i="1" dirty="0" err="1">
                <a:latin typeface="Bahnschrift SemiBold" panose="020B0502040204020203" pitchFamily="34" charset="0"/>
              </a:rPr>
              <a:t>Rms.contrast</a:t>
            </a:r>
            <a:r>
              <a:rPr lang="it-IT" sz="1600" i="1" dirty="0">
                <a:latin typeface="Bahnschrift SemiBold" panose="020B0502040204020203" pitchFamily="34" charset="0"/>
              </a:rPr>
              <a:t>, Threshold/</a:t>
            </a:r>
            <a:r>
              <a:rPr lang="it-IT" sz="1600" i="1" dirty="0" err="1">
                <a:latin typeface="Bahnschrift SemiBold" panose="020B0502040204020203" pitchFamily="34" charset="0"/>
              </a:rPr>
              <a:t>M.contrast</a:t>
            </a:r>
            <a:r>
              <a:rPr lang="it-IT" sz="1600" i="1" dirty="0">
                <a:latin typeface="Bahnschrift SemiBold" panose="020B0502040204020203" pitchFamily="34" charset="0"/>
              </a:rPr>
              <a:t> e Threshold/</a:t>
            </a:r>
            <a:r>
              <a:rPr lang="it-IT" sz="1600" i="1" dirty="0" err="1">
                <a:latin typeface="Bahnschrift SemiBold" panose="020B0502040204020203" pitchFamily="34" charset="0"/>
              </a:rPr>
              <a:t>Entropy</a:t>
            </a:r>
            <a:endParaRPr lang="it-IT" sz="1600" i="1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4328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Dataset | Caratteristiche post analisi esplorativa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5E1ADFC7-412A-4C96-A436-D08849B54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574475"/>
              </p:ext>
            </p:extLst>
          </p:nvPr>
        </p:nvGraphicFramePr>
        <p:xfrm>
          <a:off x="1642446" y="2376712"/>
          <a:ext cx="3483256" cy="327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628">
                  <a:extLst>
                    <a:ext uri="{9D8B030D-6E8A-4147-A177-3AD203B41FA5}">
                      <a16:colId xmlns:a16="http://schemas.microsoft.com/office/drawing/2014/main" val="126871958"/>
                    </a:ext>
                  </a:extLst>
                </a:gridCol>
                <a:gridCol w="1741628">
                  <a:extLst>
                    <a:ext uri="{9D8B030D-6E8A-4147-A177-3AD203B41FA5}">
                      <a16:colId xmlns:a16="http://schemas.microsoft.com/office/drawing/2014/main" val="19622021"/>
                    </a:ext>
                  </a:extLst>
                </a:gridCol>
              </a:tblGrid>
              <a:tr h="409704">
                <a:tc>
                  <a:txBody>
                    <a:bodyPr/>
                    <a:lstStyle/>
                    <a:p>
                      <a:r>
                        <a:rPr lang="it-IT" dirty="0" err="1"/>
                        <a:t>Covariata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48023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Mean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333312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Median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441368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Rms.constrast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948252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M.contrast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02499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Entropy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901447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310800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Quality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Factor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531618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0311E6-F762-4872-A758-8EE153A0EABE}"/>
              </a:ext>
            </a:extLst>
          </p:cNvPr>
          <p:cNvSpPr txBox="1"/>
          <p:nvPr/>
        </p:nvSpPr>
        <p:spPr>
          <a:xfrm>
            <a:off x="7962182" y="1636468"/>
            <a:ext cx="193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1154 </a:t>
            </a:r>
            <a:r>
              <a:rPr lang="it-IT" sz="2400" dirty="0"/>
              <a:t>istanze</a:t>
            </a:r>
          </a:p>
          <a:p>
            <a:pPr algn="ctr"/>
            <a:r>
              <a:rPr lang="it-IT" sz="2400" b="1" dirty="0"/>
              <a:t>68</a:t>
            </a:r>
            <a:r>
              <a:rPr lang="it-IT" sz="2400" dirty="0"/>
              <a:t>:</a:t>
            </a:r>
            <a:r>
              <a:rPr lang="it-IT" sz="2400" b="1" dirty="0"/>
              <a:t>32 </a:t>
            </a:r>
            <a:r>
              <a:rPr lang="it-IT" sz="2400" dirty="0"/>
              <a:t>ratio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F505CB-8FDC-4C09-BF1B-6A53AACD2A55}"/>
              </a:ext>
            </a:extLst>
          </p:cNvPr>
          <p:cNvSpPr txBox="1"/>
          <p:nvPr/>
        </p:nvSpPr>
        <p:spPr>
          <a:xfrm>
            <a:off x="2538330" y="1636468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7 </a:t>
            </a:r>
            <a:r>
              <a:rPr lang="it-IT" sz="2400" dirty="0" err="1"/>
              <a:t>covariate</a:t>
            </a:r>
            <a:endParaRPr lang="it-IT" sz="2400" dirty="0"/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627F7D36-F9E1-46B6-AAF9-2D5918C6BDCD}"/>
              </a:ext>
            </a:extLst>
          </p:cNvPr>
          <p:cNvGraphicFramePr/>
          <p:nvPr/>
        </p:nvGraphicFramePr>
        <p:xfrm>
          <a:off x="6066168" y="2413364"/>
          <a:ext cx="5930182" cy="3687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38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PCA | </a:t>
            </a:r>
            <a:r>
              <a:rPr lang="it-IT" sz="4000" dirty="0" err="1"/>
              <a:t>Scree</a:t>
            </a:r>
            <a:r>
              <a:rPr lang="it-IT" sz="4000" dirty="0"/>
              <a:t> </a:t>
            </a:r>
            <a:r>
              <a:rPr lang="it-IT" sz="4000" dirty="0" err="1"/>
              <a:t>graph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975172-D4CD-4705-9750-1F04DFE1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87" y="1846514"/>
            <a:ext cx="11780163" cy="432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PCA | Autovalori e contributo dimensioni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0E2186-BB93-4E99-8784-D595B21E5895}"/>
              </a:ext>
            </a:extLst>
          </p:cNvPr>
          <p:cNvSpPr txBox="1"/>
          <p:nvPr/>
        </p:nvSpPr>
        <p:spPr>
          <a:xfrm>
            <a:off x="345988" y="2204444"/>
            <a:ext cx="49213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Bahnschrift SemiBold" panose="020B0502040204020203" pitchFamily="34" charset="0"/>
              </a:rPr>
              <a:t>Basandoci sull’euristica di Kaiser, abbiamo tenuto le prime tre dimensioni ottenute dalla PCA, cioè quelle che hanno modulo dell’autovalore maggiore di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Bahnschrift SemiBold" panose="020B0502040204020203" pitchFamily="34" charset="0"/>
              </a:rPr>
              <a:t>Il contributo sulle tre dimensioni è fortemente caratterizzato da tre cluster di </a:t>
            </a:r>
            <a:r>
              <a:rPr lang="it-IT" sz="1600" dirty="0" err="1">
                <a:latin typeface="Bahnschrift SemiBold" panose="020B0502040204020203" pitchFamily="34" charset="0"/>
              </a:rPr>
              <a:t>covariate</a:t>
            </a:r>
            <a:r>
              <a:rPr lang="it-IT" sz="1600" dirty="0">
                <a:latin typeface="Bahnschrift SemiBold" panose="020B0502040204020203" pitchFamily="34" charset="0"/>
              </a:rPr>
              <a:t>:</a:t>
            </a:r>
          </a:p>
          <a:p>
            <a:r>
              <a:rPr lang="it-IT" sz="1600" dirty="0">
                <a:latin typeface="Bahnschrift SemiBold" panose="020B0502040204020203" pitchFamily="34" charset="0"/>
              </a:rPr>
              <a:t>             - </a:t>
            </a:r>
            <a:r>
              <a:rPr lang="it-IT" sz="1600" i="1" dirty="0" err="1">
                <a:latin typeface="Bahnschrift SemiBold" panose="020B0502040204020203" pitchFamily="34" charset="0"/>
              </a:rPr>
              <a:t>Mean</a:t>
            </a:r>
            <a:r>
              <a:rPr lang="it-IT" sz="1600" dirty="0">
                <a:latin typeface="Bahnschrift SemiBold" panose="020B0502040204020203" pitchFamily="34" charset="0"/>
              </a:rPr>
              <a:t> e </a:t>
            </a:r>
            <a:r>
              <a:rPr lang="it-IT" sz="1600" i="1" dirty="0" err="1">
                <a:latin typeface="Bahnschrift SemiBold" panose="020B0502040204020203" pitchFamily="34" charset="0"/>
              </a:rPr>
              <a:t>Median</a:t>
            </a:r>
            <a:endParaRPr lang="it-IT" sz="1600" i="1" dirty="0">
              <a:latin typeface="Bahnschrift SemiBold" panose="020B0502040204020203" pitchFamily="34" charset="0"/>
            </a:endParaRPr>
          </a:p>
          <a:p>
            <a:r>
              <a:rPr lang="it-IT" sz="1600" dirty="0">
                <a:latin typeface="Bahnschrift SemiBold" panose="020B0502040204020203" pitchFamily="34" charset="0"/>
              </a:rPr>
              <a:t>             - </a:t>
            </a:r>
            <a:r>
              <a:rPr lang="it-IT" sz="1600" i="1" dirty="0" err="1">
                <a:latin typeface="Bahnschrift SemiBold" panose="020B0502040204020203" pitchFamily="34" charset="0"/>
              </a:rPr>
              <a:t>Rms.constrast</a:t>
            </a:r>
            <a:r>
              <a:rPr lang="it-IT" sz="1600" dirty="0">
                <a:latin typeface="Bahnschrift SemiBold" panose="020B0502040204020203" pitchFamily="34" charset="0"/>
              </a:rPr>
              <a:t>, </a:t>
            </a:r>
            <a:r>
              <a:rPr lang="it-IT" sz="1600" i="1" dirty="0" err="1">
                <a:latin typeface="Bahnschrift SemiBold" panose="020B0502040204020203" pitchFamily="34" charset="0"/>
              </a:rPr>
              <a:t>M.constrast</a:t>
            </a:r>
            <a:r>
              <a:rPr lang="it-IT" sz="1600" i="1" dirty="0">
                <a:latin typeface="Bahnschrift SemiBold" panose="020B0502040204020203" pitchFamily="34" charset="0"/>
              </a:rPr>
              <a:t> </a:t>
            </a:r>
            <a:r>
              <a:rPr lang="it-IT" sz="1600" dirty="0">
                <a:latin typeface="Bahnschrift SemiBold" panose="020B0502040204020203" pitchFamily="34" charset="0"/>
              </a:rPr>
              <a:t>ed </a:t>
            </a:r>
            <a:r>
              <a:rPr lang="it-IT" sz="1600" i="1" dirty="0" err="1">
                <a:latin typeface="Bahnschrift SemiBold" panose="020B0502040204020203" pitchFamily="34" charset="0"/>
              </a:rPr>
              <a:t>Entropy</a:t>
            </a:r>
            <a:endParaRPr lang="it-IT" sz="1600" i="1" dirty="0">
              <a:latin typeface="Bahnschrift SemiBold" panose="020B0502040204020203" pitchFamily="34" charset="0"/>
            </a:endParaRPr>
          </a:p>
          <a:p>
            <a:r>
              <a:rPr lang="it-IT" sz="1600" dirty="0">
                <a:latin typeface="Bahnschrift SemiBold" panose="020B0502040204020203" pitchFamily="34" charset="0"/>
              </a:rPr>
              <a:t>             - </a:t>
            </a:r>
            <a:r>
              <a:rPr lang="it-IT" sz="1600" i="1" dirty="0">
                <a:latin typeface="Bahnschrift SemiBold" panose="020B0502040204020203" pitchFamily="34" charset="0"/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B883D1-8F73-4506-89D7-73C57992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08" y="4143431"/>
            <a:ext cx="5478779" cy="203080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8A55D23-42C7-491A-9E49-852F78F64F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42"/>
          <a:stretch/>
        </p:blipFill>
        <p:spPr>
          <a:xfrm>
            <a:off x="5267347" y="1730475"/>
            <a:ext cx="6728879" cy="179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34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PCA | Rappresentazione delle </a:t>
            </a:r>
            <a:r>
              <a:rPr lang="it-IT" sz="4000" dirty="0" err="1"/>
              <a:t>covariate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D331856-544D-4375-9583-93702CEC1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271" y="1359259"/>
            <a:ext cx="8883333" cy="52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PCA | Analisi multivariata delle dimensioni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1879297-AACE-427E-B27A-C06050B9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87" y="1475102"/>
            <a:ext cx="8689116" cy="518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56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Modelli di classificazione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CC2984-2962-4ADD-97D0-821376C3DAA3}"/>
              </a:ext>
            </a:extLst>
          </p:cNvPr>
          <p:cNvSpPr txBox="1"/>
          <p:nvPr/>
        </p:nvSpPr>
        <p:spPr>
          <a:xfrm>
            <a:off x="1607934" y="4821589"/>
            <a:ext cx="14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latin typeface="Bahnschrift SemiBold" panose="020B0502040204020203" pitchFamily="34" charset="0"/>
              </a:rPr>
              <a:t>Decision</a:t>
            </a:r>
            <a:r>
              <a:rPr lang="it-IT" sz="1600" dirty="0">
                <a:latin typeface="Bahnschrift SemiBold" panose="020B0502040204020203" pitchFamily="34" charset="0"/>
              </a:rPr>
              <a:t> </a:t>
            </a:r>
            <a:r>
              <a:rPr lang="it-IT" sz="1600" dirty="0" err="1">
                <a:latin typeface="Bahnschrift SemiBold" panose="020B0502040204020203" pitchFamily="34" charset="0"/>
              </a:rPr>
              <a:t>Tree</a:t>
            </a:r>
            <a:endParaRPr lang="it-IT" sz="1600" dirty="0">
              <a:latin typeface="Bahnschrift SemiBold" panose="020B05020402040202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33474F-7E2F-49E8-9F7D-71C012308186}"/>
              </a:ext>
            </a:extLst>
          </p:cNvPr>
          <p:cNvSpPr txBox="1"/>
          <p:nvPr/>
        </p:nvSpPr>
        <p:spPr>
          <a:xfrm>
            <a:off x="4843499" y="4821589"/>
            <a:ext cx="2392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Bahnschrift SemiBold" panose="020B0502040204020203" pitchFamily="34" charset="0"/>
              </a:rPr>
              <a:t>Support </a:t>
            </a:r>
            <a:r>
              <a:rPr lang="it-IT" sz="1600" dirty="0" err="1">
                <a:latin typeface="Bahnschrift SemiBold" panose="020B0502040204020203" pitchFamily="34" charset="0"/>
              </a:rPr>
              <a:t>Vector</a:t>
            </a:r>
            <a:r>
              <a:rPr lang="it-IT" sz="1600" dirty="0">
                <a:latin typeface="Bahnschrift SemiBold" panose="020B0502040204020203" pitchFamily="34" charset="0"/>
              </a:rPr>
              <a:t> Machine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70F5B3-5D9B-4D62-8883-C5D26ED24DAE}"/>
              </a:ext>
            </a:extLst>
          </p:cNvPr>
          <p:cNvSpPr txBox="1"/>
          <p:nvPr/>
        </p:nvSpPr>
        <p:spPr>
          <a:xfrm>
            <a:off x="9035671" y="4821590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latin typeface="Bahnschrift SemiBold" panose="020B0502040204020203" pitchFamily="34" charset="0"/>
              </a:rPr>
              <a:t>Neural</a:t>
            </a:r>
            <a:r>
              <a:rPr lang="it-IT" sz="1600" dirty="0">
                <a:latin typeface="Bahnschrift SemiBold" panose="020B0502040204020203" pitchFamily="34" charset="0"/>
              </a:rPr>
              <a:t> Network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EED5BE4-5408-4ADF-B28B-3ED841EBE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62" y="2633516"/>
            <a:ext cx="2139061" cy="213906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B74ACCC-2011-4E6C-9EF8-02AA390222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274"/>
          <a:stretch/>
        </p:blipFill>
        <p:spPr>
          <a:xfrm>
            <a:off x="1323895" y="2923812"/>
            <a:ext cx="1913483" cy="162121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CA0258E-349D-45A8-9F70-5B4380086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91"/>
          <a:stretch/>
        </p:blipFill>
        <p:spPr>
          <a:xfrm>
            <a:off x="8503692" y="2574084"/>
            <a:ext cx="2710143" cy="23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Esperimenti | 10 times 10-fold cross </a:t>
            </a:r>
            <a:r>
              <a:rPr lang="it-IT" sz="4000" dirty="0" err="1"/>
              <a:t>validation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BB0709F-D857-4BB0-8A34-5840B850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78" y="5382898"/>
            <a:ext cx="1294733" cy="6936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B6F8295-E4C7-4BF1-909F-9B30D1A7D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783" y="3429000"/>
            <a:ext cx="1402620" cy="12002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C7E85A8-9525-4C69-9C50-6AE1589B9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783" y="1814082"/>
            <a:ext cx="1384134" cy="1200242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85364EA-47C4-44A7-9547-F49604F74F7F}"/>
              </a:ext>
            </a:extLst>
          </p:cNvPr>
          <p:cNvCxnSpPr/>
          <p:nvPr/>
        </p:nvCxnSpPr>
        <p:spPr>
          <a:xfrm>
            <a:off x="4312311" y="5426174"/>
            <a:ext cx="0" cy="61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A3B09-CAF5-426C-9DE6-51FF48BF9904}"/>
              </a:ext>
            </a:extLst>
          </p:cNvPr>
          <p:cNvSpPr txBox="1"/>
          <p:nvPr/>
        </p:nvSpPr>
        <p:spPr>
          <a:xfrm>
            <a:off x="4811148" y="5526877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Riduce la varianza </a:t>
            </a:r>
            <a:r>
              <a:rPr lang="it-IT" dirty="0"/>
              <a:t>sulla previsione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292BBE-40F2-4B2A-846A-F6D3CF1B8B10}"/>
              </a:ext>
            </a:extLst>
          </p:cNvPr>
          <p:cNvSpPr txBox="1"/>
          <p:nvPr/>
        </p:nvSpPr>
        <p:spPr>
          <a:xfrm>
            <a:off x="4823707" y="3854670"/>
            <a:ext cx="4161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Meno onerosa di tecniche come la </a:t>
            </a:r>
            <a:r>
              <a:rPr lang="it-IT" b="1" dirty="0" err="1"/>
              <a:t>leave</a:t>
            </a:r>
            <a:r>
              <a:rPr lang="it-IT" b="1" dirty="0"/>
              <a:t>-one-out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C6FB331-BD20-4572-847A-F74AA9140FBD}"/>
              </a:ext>
            </a:extLst>
          </p:cNvPr>
          <p:cNvSpPr txBox="1"/>
          <p:nvPr/>
        </p:nvSpPr>
        <p:spPr>
          <a:xfrm>
            <a:off x="4823707" y="2224667"/>
            <a:ext cx="567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Più efficace su </a:t>
            </a:r>
            <a:r>
              <a:rPr lang="it-IT" b="1" dirty="0"/>
              <a:t>dataset di dimensioni ridotte </a:t>
            </a:r>
            <a:r>
              <a:rPr lang="it-IT" dirty="0"/>
              <a:t>rispetto ad un </a:t>
            </a:r>
            <a:r>
              <a:rPr lang="it-IT" b="1" dirty="0" err="1"/>
              <a:t>holdout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048315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 err="1"/>
              <a:t>Decision</a:t>
            </a:r>
            <a:r>
              <a:rPr lang="it-IT" sz="4000" dirty="0"/>
              <a:t> </a:t>
            </a:r>
            <a:r>
              <a:rPr lang="it-IT" sz="4000" dirty="0" err="1"/>
              <a:t>Tree</a:t>
            </a:r>
            <a:r>
              <a:rPr lang="it-IT" sz="4000" dirty="0"/>
              <a:t> | Modelli e </a:t>
            </a:r>
            <a:r>
              <a:rPr lang="it-IT" sz="4000" dirty="0" err="1"/>
              <a:t>complexity</a:t>
            </a:r>
            <a:r>
              <a:rPr lang="it-IT" sz="4000" dirty="0"/>
              <a:t> </a:t>
            </a:r>
            <a:r>
              <a:rPr lang="it-IT" sz="4000" dirty="0" err="1"/>
              <a:t>parameter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E9F1D7C-4792-4F3C-BB7E-415A104B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671" y="1701030"/>
            <a:ext cx="4068554" cy="23248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2BC711C-3C57-4FE7-9249-60C46D9F7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61" y="1754259"/>
            <a:ext cx="4068553" cy="228294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A3E31AC-B70B-4921-B4F7-C73628F72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50" y="2098133"/>
            <a:ext cx="4246226" cy="23826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9FE3F5B-2B4B-476C-AA01-199597851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05" y="4259427"/>
            <a:ext cx="3994596" cy="238263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ECDDB35-81E7-4B6F-84AF-03E92D4D0164}"/>
              </a:ext>
            </a:extLst>
          </p:cNvPr>
          <p:cNvSpPr txBox="1"/>
          <p:nvPr/>
        </p:nvSpPr>
        <p:spPr>
          <a:xfrm>
            <a:off x="1975460" y="147074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rpart3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D632DD1-95C7-4594-B254-E09B787ADF02}"/>
              </a:ext>
            </a:extLst>
          </p:cNvPr>
          <p:cNvSpPr txBox="1"/>
          <p:nvPr/>
        </p:nvSpPr>
        <p:spPr>
          <a:xfrm>
            <a:off x="5781076" y="14521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rpart2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14F00CC-7EE5-4A99-B60D-1195B6F5B911}"/>
              </a:ext>
            </a:extLst>
          </p:cNvPr>
          <p:cNvSpPr txBox="1"/>
          <p:nvPr/>
        </p:nvSpPr>
        <p:spPr>
          <a:xfrm>
            <a:off x="9732956" y="145215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rpart1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446142-EB0C-4ACB-912B-9CF2AD475B73}"/>
              </a:ext>
            </a:extLst>
          </p:cNvPr>
          <p:cNvSpPr txBox="1"/>
          <p:nvPr/>
        </p:nvSpPr>
        <p:spPr>
          <a:xfrm>
            <a:off x="1647646" y="3989899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hnschrift SemiBold" panose="020B0502040204020203" pitchFamily="34" charset="0"/>
              </a:rPr>
              <a:t>cp</a:t>
            </a:r>
            <a:r>
              <a:rPr lang="it-IT" dirty="0">
                <a:latin typeface="Bahnschrift SemiBold" panose="020B0502040204020203" pitchFamily="34" charset="0"/>
              </a:rPr>
              <a:t>= 0.58152174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E8D006-FF1E-4F39-A8B9-5B6A2B86A808}"/>
              </a:ext>
            </a:extLst>
          </p:cNvPr>
          <p:cNvSpPr txBox="1"/>
          <p:nvPr/>
        </p:nvSpPr>
        <p:spPr>
          <a:xfrm>
            <a:off x="5707612" y="3989899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hnschrift SemiBold" panose="020B0502040204020203" pitchFamily="34" charset="0"/>
              </a:rPr>
              <a:t>cp</a:t>
            </a:r>
            <a:r>
              <a:rPr lang="it-IT" dirty="0">
                <a:latin typeface="Bahnschrift SemiBold" panose="020B0502040204020203" pitchFamily="34" charset="0"/>
              </a:rPr>
              <a:t>=0.03125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1621EEC-26E5-490D-9C8B-B59019E6D1C1}"/>
              </a:ext>
            </a:extLst>
          </p:cNvPr>
          <p:cNvSpPr txBox="1"/>
          <p:nvPr/>
        </p:nvSpPr>
        <p:spPr>
          <a:xfrm>
            <a:off x="9548105" y="3989900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hnschrift SemiBold" panose="020B0502040204020203" pitchFamily="34" charset="0"/>
              </a:rPr>
              <a:t>cp</a:t>
            </a:r>
            <a:r>
              <a:rPr lang="it-IT" dirty="0">
                <a:latin typeface="Bahnschrift SemiBold" panose="020B0502040204020203" pitchFamily="34" charset="0"/>
              </a:rPr>
              <a:t>=0.01494565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98BFD10-ED94-48E8-806E-4BE9512D5C87}"/>
              </a:ext>
            </a:extLst>
          </p:cNvPr>
          <p:cNvGrpSpPr/>
          <p:nvPr/>
        </p:nvGrpSpPr>
        <p:grpSpPr>
          <a:xfrm>
            <a:off x="267715" y="4283356"/>
            <a:ext cx="3897776" cy="2324888"/>
            <a:chOff x="267715" y="4283356"/>
            <a:chExt cx="3897776" cy="2324888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5AEE9C2D-2B4B-4240-BE74-AB1F1DBC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715" y="4283356"/>
              <a:ext cx="3897776" cy="2324888"/>
            </a:xfrm>
            <a:prstGeom prst="rect">
              <a:avLst/>
            </a:prstGeom>
          </p:spPr>
        </p:pic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BE1FCBE6-549F-4862-BBCA-5C0E4FE83DDC}"/>
                </a:ext>
              </a:extLst>
            </p:cNvPr>
            <p:cNvSpPr/>
            <p:nvPr/>
          </p:nvSpPr>
          <p:spPr>
            <a:xfrm>
              <a:off x="1228725" y="5392423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B492918C-8AC2-4B1E-855F-CE9A8238EEEC}"/>
              </a:ext>
            </a:extLst>
          </p:cNvPr>
          <p:cNvGrpSpPr/>
          <p:nvPr/>
        </p:nvGrpSpPr>
        <p:grpSpPr>
          <a:xfrm>
            <a:off x="4156618" y="4287716"/>
            <a:ext cx="3897776" cy="2324888"/>
            <a:chOff x="4156618" y="4287716"/>
            <a:chExt cx="3897776" cy="2324888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F6B9F66-22D4-4EB7-BD54-D4D359F5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6618" y="4287716"/>
              <a:ext cx="3897776" cy="2324888"/>
            </a:xfrm>
            <a:prstGeom prst="rect">
              <a:avLst/>
            </a:prstGeom>
          </p:spPr>
        </p:pic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A7FA065D-B9D0-4E85-B23D-8E159DE1D4D2}"/>
                </a:ext>
              </a:extLst>
            </p:cNvPr>
            <p:cNvSpPr/>
            <p:nvPr/>
          </p:nvSpPr>
          <p:spPr>
            <a:xfrm>
              <a:off x="5809651" y="5716273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96D3458-BE40-4625-82E8-31ECEB9CDB01}"/>
              </a:ext>
            </a:extLst>
          </p:cNvPr>
          <p:cNvGrpSpPr/>
          <p:nvPr/>
        </p:nvGrpSpPr>
        <p:grpSpPr>
          <a:xfrm>
            <a:off x="8054394" y="4297677"/>
            <a:ext cx="3897776" cy="2324888"/>
            <a:chOff x="8054394" y="4297677"/>
            <a:chExt cx="3897776" cy="2324888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C2A8798E-5D02-4653-A304-F9599017C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4394" y="4297677"/>
              <a:ext cx="3897776" cy="2324888"/>
            </a:xfrm>
            <a:prstGeom prst="rect">
              <a:avLst/>
            </a:prstGeom>
          </p:spPr>
        </p:pic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3A9B6DA7-0E81-4517-866E-94F2146E8857}"/>
                </a:ext>
              </a:extLst>
            </p:cNvPr>
            <p:cNvSpPr/>
            <p:nvPr/>
          </p:nvSpPr>
          <p:spPr>
            <a:xfrm>
              <a:off x="10840778" y="5779175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18079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 txBox="1"/>
          <p:nvPr/>
        </p:nvSpPr>
        <p:spPr>
          <a:xfrm>
            <a:off x="9153236" y="241992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/>
              <a:t>Introduzione | Scopo del progetto</a:t>
            </a:r>
            <a:endParaRPr sz="4000"/>
          </a:p>
        </p:txBody>
      </p:sp>
      <p:sp>
        <p:nvSpPr>
          <p:cNvPr id="39" name="Google Shape;39;p4"/>
          <p:cNvSpPr txBox="1"/>
          <p:nvPr/>
        </p:nvSpPr>
        <p:spPr>
          <a:xfrm>
            <a:off x="345988" y="1981546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 txBox="1"/>
          <p:nvPr/>
        </p:nvSpPr>
        <p:spPr>
          <a:xfrm>
            <a:off x="1478077" y="1767825"/>
            <a:ext cx="1018404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L’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obiettivo del progetto 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è quello di creare un classificatore per predire la qualità potenziale di determinate 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compressioni JPEG 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di tipo 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lossy. 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Abbiamo fatto in modo che la predizione avvenga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prima della compressione stessa, in modo da 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ottimizzare la complessità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 del processo decisionale.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B9CEF05-4E11-4978-8173-5649407F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8" y="1886377"/>
            <a:ext cx="717527" cy="7182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9B1B803-8B98-4549-8E34-176133810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5" y="3506921"/>
            <a:ext cx="718200" cy="718200"/>
          </a:xfrm>
          <a:prstGeom prst="rect">
            <a:avLst/>
          </a:prstGeom>
        </p:spPr>
      </p:pic>
      <p:sp>
        <p:nvSpPr>
          <p:cNvPr id="11" name="Google Shape;41;p4">
            <a:extLst>
              <a:ext uri="{FF2B5EF4-FFF2-40B4-BE49-F238E27FC236}">
                <a16:creationId xmlns:a16="http://schemas.microsoft.com/office/drawing/2014/main" id="{DD5BC134-629D-4EA4-B89E-9676C3B1EEC0}"/>
              </a:ext>
            </a:extLst>
          </p:cNvPr>
          <p:cNvSpPr txBox="1"/>
          <p:nvPr/>
        </p:nvSpPr>
        <p:spPr>
          <a:xfrm>
            <a:off x="1478077" y="3408199"/>
            <a:ext cx="1018404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Il modello di predizione che abbiamo generato permette di individuare quali tagli delle frequenze ottenute dalla 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DCT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it-IT" sz="1600" i="1" dirty="0">
                <a:latin typeface="Calibri"/>
                <a:ea typeface="Calibri"/>
                <a:cs typeface="Calibri"/>
                <a:sym typeface="Calibri"/>
              </a:rPr>
              <a:t>Discrete Cosine </a:t>
            </a:r>
            <a:r>
              <a:rPr lang="it-IT" sz="1600" i="1" dirty="0" err="1">
                <a:latin typeface="Calibri"/>
                <a:ea typeface="Calibri"/>
                <a:cs typeface="Calibri"/>
                <a:sym typeface="Calibri"/>
              </a:rPr>
              <a:t>Transformation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) sono ottimali per un’alta qualità della compressione. In questo modo è possibile individuare il 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più grande taglio di frequenze 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che garantisce una 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piccola perdita di informazione 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effettiva sull’immagine.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92ABFC7-F9FA-437D-99D2-9A64317ED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14" y="5139640"/>
            <a:ext cx="718201" cy="718201"/>
          </a:xfrm>
          <a:prstGeom prst="rect">
            <a:avLst/>
          </a:prstGeom>
        </p:spPr>
      </p:pic>
      <p:sp>
        <p:nvSpPr>
          <p:cNvPr id="14" name="Google Shape;41;p4">
            <a:extLst>
              <a:ext uri="{FF2B5EF4-FFF2-40B4-BE49-F238E27FC236}">
                <a16:creationId xmlns:a16="http://schemas.microsoft.com/office/drawing/2014/main" id="{DC878C26-D4D5-4C40-8D4A-9365AB24E24D}"/>
              </a:ext>
            </a:extLst>
          </p:cNvPr>
          <p:cNvSpPr txBox="1"/>
          <p:nvPr/>
        </p:nvSpPr>
        <p:spPr>
          <a:xfrm>
            <a:off x="1478077" y="5175183"/>
            <a:ext cx="1018404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Il dominio considerato è stato ristretto a quello di </a:t>
            </a:r>
            <a:r>
              <a:rPr lang="it-IT" sz="1600" b="1" dirty="0" err="1">
                <a:latin typeface="Calibri"/>
                <a:ea typeface="Calibri"/>
                <a:cs typeface="Calibri"/>
                <a:sym typeface="Calibri"/>
              </a:rPr>
              <a:t>chunk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 8x8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immagini in </a:t>
            </a:r>
            <a:r>
              <a:rPr lang="it-IT" sz="1600" b="1" dirty="0" err="1">
                <a:latin typeface="Calibri"/>
                <a:ea typeface="Calibri"/>
                <a:cs typeface="Calibri"/>
                <a:sym typeface="Calibri"/>
              </a:rPr>
              <a:t>grayscale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. Possibili upgrade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del progetto potrebbero considerare un dominio di 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immagini a colori 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it-IT" sz="1600" b="1" dirty="0" err="1">
                <a:latin typeface="Calibri"/>
                <a:ea typeface="Calibri"/>
                <a:cs typeface="Calibri"/>
                <a:sym typeface="Calibri"/>
              </a:rPr>
              <a:t>chunk</a:t>
            </a:r>
            <a:r>
              <a:rPr lang="it-IT" sz="1600" b="1" dirty="0">
                <a:latin typeface="Calibri"/>
                <a:ea typeface="Calibri"/>
                <a:cs typeface="Calibri"/>
                <a:sym typeface="Calibri"/>
              </a:rPr>
              <a:t> a dimensione variabile</a:t>
            </a:r>
            <a:r>
              <a:rPr lang="it-IT" sz="16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 err="1"/>
              <a:t>Decision</a:t>
            </a:r>
            <a:r>
              <a:rPr lang="it-IT" sz="4000" dirty="0"/>
              <a:t> </a:t>
            </a:r>
            <a:r>
              <a:rPr lang="it-IT" sz="4000" dirty="0" err="1"/>
              <a:t>Tree</a:t>
            </a:r>
            <a:r>
              <a:rPr lang="it-IT" sz="4000" dirty="0"/>
              <a:t> | Analisi rpart3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A3E31AC-B70B-4921-B4F7-C73628F72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50" y="2098133"/>
            <a:ext cx="4246226" cy="23826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9FE3F5B-2B4B-476C-AA01-199597851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05" y="4259427"/>
            <a:ext cx="3994596" cy="238263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ECDDB35-81E7-4B6F-84AF-03E92D4D0164}"/>
              </a:ext>
            </a:extLst>
          </p:cNvPr>
          <p:cNvSpPr txBox="1"/>
          <p:nvPr/>
        </p:nvSpPr>
        <p:spPr>
          <a:xfrm>
            <a:off x="2521560" y="147074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rpart3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446142-EB0C-4ACB-912B-9CF2AD475B73}"/>
              </a:ext>
            </a:extLst>
          </p:cNvPr>
          <p:cNvSpPr txBox="1"/>
          <p:nvPr/>
        </p:nvSpPr>
        <p:spPr>
          <a:xfrm>
            <a:off x="2193746" y="3989899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hnschrift SemiBold" panose="020B0502040204020203" pitchFamily="34" charset="0"/>
              </a:rPr>
              <a:t>cp</a:t>
            </a:r>
            <a:r>
              <a:rPr lang="it-IT" dirty="0">
                <a:latin typeface="Bahnschrift SemiBold" panose="020B0502040204020203" pitchFamily="34" charset="0"/>
              </a:rPr>
              <a:t>= 0.58152174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D4FB0307-176D-490E-BA99-5A0FD3240366}"/>
              </a:ext>
            </a:extLst>
          </p:cNvPr>
          <p:cNvGrpSpPr/>
          <p:nvPr/>
        </p:nvGrpSpPr>
        <p:grpSpPr>
          <a:xfrm>
            <a:off x="813815" y="4283356"/>
            <a:ext cx="3897776" cy="2324888"/>
            <a:chOff x="813815" y="4283356"/>
            <a:chExt cx="3897776" cy="2324888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5AEE9C2D-2B4B-4240-BE74-AB1F1DBC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815" y="4283356"/>
              <a:ext cx="3897776" cy="2324888"/>
            </a:xfrm>
            <a:prstGeom prst="rect">
              <a:avLst/>
            </a:prstGeom>
          </p:spPr>
        </p:pic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BE1FCBE6-549F-4862-BBCA-5C0E4FE83DDC}"/>
                </a:ext>
              </a:extLst>
            </p:cNvPr>
            <p:cNvSpPr/>
            <p:nvPr/>
          </p:nvSpPr>
          <p:spPr>
            <a:xfrm>
              <a:off x="1774825" y="5392423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C7C6385F-3E35-4968-AA67-020EA46CF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416" y="4062436"/>
            <a:ext cx="4351338" cy="2595423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3B41CFB-91B1-47E7-A675-4E6967232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125" y="1412985"/>
            <a:ext cx="4351593" cy="25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 err="1"/>
              <a:t>Decision</a:t>
            </a:r>
            <a:r>
              <a:rPr lang="it-IT" sz="4000" dirty="0"/>
              <a:t> </a:t>
            </a:r>
            <a:r>
              <a:rPr lang="it-IT" sz="4000" dirty="0" err="1"/>
              <a:t>Tree</a:t>
            </a:r>
            <a:r>
              <a:rPr lang="it-IT" sz="4000" dirty="0"/>
              <a:t> | Analisi rpart2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2BC711C-3C57-4FE7-9249-60C46D9F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7" y="1742975"/>
            <a:ext cx="4068553" cy="228294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D632DD1-95C7-4594-B254-E09B787ADF02}"/>
              </a:ext>
            </a:extLst>
          </p:cNvPr>
          <p:cNvSpPr txBox="1"/>
          <p:nvPr/>
        </p:nvSpPr>
        <p:spPr>
          <a:xfrm>
            <a:off x="2346992" y="1440870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rpart2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E8D006-FF1E-4F39-A8B9-5B6A2B86A808}"/>
              </a:ext>
            </a:extLst>
          </p:cNvPr>
          <p:cNvSpPr txBox="1"/>
          <p:nvPr/>
        </p:nvSpPr>
        <p:spPr>
          <a:xfrm>
            <a:off x="2273528" y="3978615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hnschrift SemiBold" panose="020B0502040204020203" pitchFamily="34" charset="0"/>
              </a:rPr>
              <a:t>cp</a:t>
            </a:r>
            <a:r>
              <a:rPr lang="it-IT" dirty="0">
                <a:latin typeface="Bahnschrift SemiBold" panose="020B0502040204020203" pitchFamily="34" charset="0"/>
              </a:rPr>
              <a:t>=0.03125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B4ED4B6-C0BB-4013-BF1B-4EFB2D2971DD}"/>
              </a:ext>
            </a:extLst>
          </p:cNvPr>
          <p:cNvGrpSpPr/>
          <p:nvPr/>
        </p:nvGrpSpPr>
        <p:grpSpPr>
          <a:xfrm>
            <a:off x="722534" y="4276432"/>
            <a:ext cx="3897776" cy="2324888"/>
            <a:chOff x="722534" y="4276432"/>
            <a:chExt cx="3897776" cy="2324888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F6B9F66-22D4-4EB7-BD54-D4D359F5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34" y="4276432"/>
              <a:ext cx="3897776" cy="2324888"/>
            </a:xfrm>
            <a:prstGeom prst="rect">
              <a:avLst/>
            </a:prstGeom>
          </p:spPr>
        </p:pic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A7FA065D-B9D0-4E85-B23D-8E159DE1D4D2}"/>
                </a:ext>
              </a:extLst>
            </p:cNvPr>
            <p:cNvSpPr/>
            <p:nvPr/>
          </p:nvSpPr>
          <p:spPr>
            <a:xfrm>
              <a:off x="2375567" y="5704989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6" name="Immagine 25">
            <a:extLst>
              <a:ext uri="{FF2B5EF4-FFF2-40B4-BE49-F238E27FC236}">
                <a16:creationId xmlns:a16="http://schemas.microsoft.com/office/drawing/2014/main" id="{D10A8FFF-C1B3-4C3F-9B17-FF2CB99D1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385" y="4062436"/>
            <a:ext cx="4351339" cy="2595423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1A74F54E-B64A-44EF-BC93-D4202C943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125" y="1421653"/>
            <a:ext cx="4351338" cy="25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6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 err="1"/>
              <a:t>Decision</a:t>
            </a:r>
            <a:r>
              <a:rPr lang="it-IT" sz="4000" dirty="0"/>
              <a:t> </a:t>
            </a:r>
            <a:r>
              <a:rPr lang="it-IT" sz="4000" dirty="0" err="1"/>
              <a:t>Tree</a:t>
            </a:r>
            <a:r>
              <a:rPr lang="it-IT" sz="4000" dirty="0"/>
              <a:t> | Analisi rpart1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E9F1D7C-4792-4F3C-BB7E-415A104B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26" y="1723978"/>
            <a:ext cx="4068554" cy="232488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14F00CC-7EE5-4A99-B60D-1195B6F5B911}"/>
              </a:ext>
            </a:extLst>
          </p:cNvPr>
          <p:cNvSpPr txBox="1"/>
          <p:nvPr/>
        </p:nvSpPr>
        <p:spPr>
          <a:xfrm>
            <a:off x="2610311" y="147510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rpart1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1621EEC-26E5-490D-9C8B-B59019E6D1C1}"/>
              </a:ext>
            </a:extLst>
          </p:cNvPr>
          <p:cNvSpPr txBox="1"/>
          <p:nvPr/>
        </p:nvSpPr>
        <p:spPr>
          <a:xfrm>
            <a:off x="2425460" y="401284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hnschrift SemiBold" panose="020B0502040204020203" pitchFamily="34" charset="0"/>
              </a:rPr>
              <a:t>cp</a:t>
            </a:r>
            <a:r>
              <a:rPr lang="it-IT" dirty="0">
                <a:latin typeface="Bahnschrift SemiBold" panose="020B0502040204020203" pitchFamily="34" charset="0"/>
              </a:rPr>
              <a:t>=0.01494565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BD1D8CD-53D4-4E74-AB35-1CA77BEB289F}"/>
              </a:ext>
            </a:extLst>
          </p:cNvPr>
          <p:cNvGrpSpPr/>
          <p:nvPr/>
        </p:nvGrpSpPr>
        <p:grpSpPr>
          <a:xfrm>
            <a:off x="931749" y="4320625"/>
            <a:ext cx="3897776" cy="2324888"/>
            <a:chOff x="931749" y="4320625"/>
            <a:chExt cx="3897776" cy="2324888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C2A8798E-5D02-4653-A304-F9599017C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749" y="4320625"/>
              <a:ext cx="3897776" cy="2324888"/>
            </a:xfrm>
            <a:prstGeom prst="rect">
              <a:avLst/>
            </a:prstGeom>
          </p:spPr>
        </p:pic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3A9B6DA7-0E81-4517-866E-94F2146E8857}"/>
                </a:ext>
              </a:extLst>
            </p:cNvPr>
            <p:cNvSpPr/>
            <p:nvPr/>
          </p:nvSpPr>
          <p:spPr>
            <a:xfrm>
              <a:off x="3718133" y="5789423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6C74B212-53A5-4962-931A-6DCB4A615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738" y="4048866"/>
            <a:ext cx="4343491" cy="259074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E32344E-A3FF-4445-B3FE-493369DC0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014" y="1466542"/>
            <a:ext cx="4085089" cy="25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98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 err="1"/>
              <a:t>Decision</a:t>
            </a:r>
            <a:r>
              <a:rPr lang="it-IT" sz="4000" dirty="0"/>
              <a:t> </a:t>
            </a:r>
            <a:r>
              <a:rPr lang="it-IT" sz="4000" dirty="0" err="1"/>
              <a:t>Tree</a:t>
            </a:r>
            <a:r>
              <a:rPr lang="it-IT" sz="4000" dirty="0"/>
              <a:t> | Comparazione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536E60-98CE-49C9-A4C5-B273F3E16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10" y="1394275"/>
            <a:ext cx="4418916" cy="263573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76ED366-5DA8-486F-94AE-4174D4219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436" y="3854701"/>
            <a:ext cx="4418914" cy="26357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3C3D440-1A7F-4045-A962-B2BC3C796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88" y="1386163"/>
            <a:ext cx="6468378" cy="3858163"/>
          </a:xfrm>
          <a:prstGeom prst="rect">
            <a:avLst/>
          </a:prstGeom>
        </p:spPr>
      </p:pic>
      <p:graphicFrame>
        <p:nvGraphicFramePr>
          <p:cNvPr id="10" name="Tabella 3">
            <a:extLst>
              <a:ext uri="{FF2B5EF4-FFF2-40B4-BE49-F238E27FC236}">
                <a16:creationId xmlns:a16="http://schemas.microsoft.com/office/drawing/2014/main" id="{96514597-12C6-41DC-A0D3-5705C2BB0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69595"/>
              </p:ext>
            </p:extLst>
          </p:nvPr>
        </p:nvGraphicFramePr>
        <p:xfrm>
          <a:off x="443172" y="5271230"/>
          <a:ext cx="668996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492">
                  <a:extLst>
                    <a:ext uri="{9D8B030D-6E8A-4147-A177-3AD203B41FA5}">
                      <a16:colId xmlns:a16="http://schemas.microsoft.com/office/drawing/2014/main" val="2910076453"/>
                    </a:ext>
                  </a:extLst>
                </a:gridCol>
                <a:gridCol w="1672492">
                  <a:extLst>
                    <a:ext uri="{9D8B030D-6E8A-4147-A177-3AD203B41FA5}">
                      <a16:colId xmlns:a16="http://schemas.microsoft.com/office/drawing/2014/main" val="230574682"/>
                    </a:ext>
                  </a:extLst>
                </a:gridCol>
                <a:gridCol w="1672492">
                  <a:extLst>
                    <a:ext uri="{9D8B030D-6E8A-4147-A177-3AD203B41FA5}">
                      <a16:colId xmlns:a16="http://schemas.microsoft.com/office/drawing/2014/main" val="2631870157"/>
                    </a:ext>
                  </a:extLst>
                </a:gridCol>
                <a:gridCol w="1672492">
                  <a:extLst>
                    <a:ext uri="{9D8B030D-6E8A-4147-A177-3AD203B41FA5}">
                      <a16:colId xmlns:a16="http://schemas.microsoft.com/office/drawing/2014/main" val="4191889730"/>
                    </a:ext>
                  </a:extLst>
                </a:gridCol>
              </a:tblGrid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Everything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Final</a:t>
                      </a:r>
                      <a:r>
                        <a:rPr lang="it-IT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Prediction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24120"/>
                  </a:ext>
                </a:extLst>
              </a:tr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rpart1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2.83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1548"/>
                  </a:ext>
                </a:extLst>
              </a:tr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rpart2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670780"/>
                  </a:ext>
                </a:extLst>
              </a:tr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rpart3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52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1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Support </a:t>
            </a:r>
            <a:r>
              <a:rPr lang="it-IT" sz="4000" dirty="0" err="1"/>
              <a:t>Vector</a:t>
            </a:r>
            <a:r>
              <a:rPr lang="it-IT" sz="4000" dirty="0"/>
              <a:t> Machine | Modelli e costo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u="sng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6BDD569-CBD3-41B2-BCF4-E5F9A366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0" y="2333583"/>
            <a:ext cx="5655695" cy="337342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270ECA1-6C75-4BE2-9504-B2261ACE65FF}"/>
              </a:ext>
            </a:extLst>
          </p:cNvPr>
          <p:cNvSpPr txBox="1"/>
          <p:nvPr/>
        </p:nvSpPr>
        <p:spPr>
          <a:xfrm>
            <a:off x="1231900" y="1932782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Valori AUC per costi in range: [0.1, 2]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CB930B1-90E0-4F82-82B0-CF8F1968C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144" y="1359258"/>
            <a:ext cx="3874311" cy="159984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573222B-2A16-42C7-9956-E7EFE9997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142" y="3178773"/>
            <a:ext cx="3874311" cy="159984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B1096A1-CD8A-46F5-B899-037544125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143" y="4998288"/>
            <a:ext cx="3874311" cy="159984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FB4524-65C6-4F2B-A128-5C29634D77B8}"/>
              </a:ext>
            </a:extLst>
          </p:cNvPr>
          <p:cNvSpPr txBox="1"/>
          <p:nvPr/>
        </p:nvSpPr>
        <p:spPr>
          <a:xfrm>
            <a:off x="6752816" y="199766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svm0002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3D5D05D-6678-4B4B-8D84-2BC8796D062E}"/>
              </a:ext>
            </a:extLst>
          </p:cNvPr>
          <p:cNvSpPr txBox="1"/>
          <p:nvPr/>
        </p:nvSpPr>
        <p:spPr>
          <a:xfrm>
            <a:off x="6661446" y="2240559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costo:0,002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8239C01-7DF6-44AB-A78B-71112835CE52}"/>
              </a:ext>
            </a:extLst>
          </p:cNvPr>
          <p:cNvSpPr txBox="1"/>
          <p:nvPr/>
        </p:nvSpPr>
        <p:spPr>
          <a:xfrm>
            <a:off x="6768893" y="3631917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svm05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CAC6C3-40D5-489D-B9C4-B9E83549276D}"/>
              </a:ext>
            </a:extLst>
          </p:cNvPr>
          <p:cNvSpPr txBox="1"/>
          <p:nvPr/>
        </p:nvSpPr>
        <p:spPr>
          <a:xfrm>
            <a:off x="6677523" y="3874809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costo:0,5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5286FA-E1E4-45D7-BDC7-832EC06700E2}"/>
              </a:ext>
            </a:extLst>
          </p:cNvPr>
          <p:cNvSpPr txBox="1"/>
          <p:nvPr/>
        </p:nvSpPr>
        <p:spPr>
          <a:xfrm>
            <a:off x="6752816" y="5464117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svm1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A752F0B-A81C-420D-8868-37982DC5D8DF}"/>
              </a:ext>
            </a:extLst>
          </p:cNvPr>
          <p:cNvSpPr txBox="1"/>
          <p:nvPr/>
        </p:nvSpPr>
        <p:spPr>
          <a:xfrm>
            <a:off x="6661446" y="570700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costo:1</a:t>
            </a:r>
          </a:p>
        </p:txBody>
      </p:sp>
    </p:spTree>
    <p:extLst>
      <p:ext uri="{BB962C8B-B14F-4D97-AF65-F5344CB8AC3E}">
        <p14:creationId xmlns:p14="http://schemas.microsoft.com/office/powerpoint/2010/main" val="201174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Support </a:t>
            </a:r>
            <a:r>
              <a:rPr lang="it-IT" sz="4000" dirty="0" err="1"/>
              <a:t>Vector</a:t>
            </a:r>
            <a:r>
              <a:rPr lang="it-IT" sz="4000" dirty="0"/>
              <a:t> Machine | svm0002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4C24C1-87DB-41A7-9E23-C9813673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64" y="1418813"/>
            <a:ext cx="6353097" cy="2623419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E1654A22-BE38-4C36-8C95-2C8796B618EF}"/>
              </a:ext>
            </a:extLst>
          </p:cNvPr>
          <p:cNvGrpSpPr/>
          <p:nvPr/>
        </p:nvGrpSpPr>
        <p:grpSpPr>
          <a:xfrm>
            <a:off x="345988" y="4194636"/>
            <a:ext cx="3984345" cy="2376524"/>
            <a:chOff x="345988" y="4194636"/>
            <a:chExt cx="3984345" cy="2376524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36BDD569-CBD3-41B2-BCF4-E5F9A3669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988" y="4194636"/>
              <a:ext cx="3984345" cy="2376524"/>
            </a:xfrm>
            <a:prstGeom prst="rect">
              <a:avLst/>
            </a:prstGeom>
          </p:spPr>
        </p:pic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162DD1B9-347D-43B9-AD8C-F13ED4B783C8}"/>
                </a:ext>
              </a:extLst>
            </p:cNvPr>
            <p:cNvSpPr/>
            <p:nvPr/>
          </p:nvSpPr>
          <p:spPr>
            <a:xfrm>
              <a:off x="1038433" y="6056123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30B93BBA-E4A1-4C1B-A835-81733309A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66" y="4064001"/>
            <a:ext cx="4312339" cy="25721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2C715A3-6DDE-459D-982D-202E0BB5F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229" y="1561392"/>
            <a:ext cx="4007612" cy="23904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326E6F-BC74-4FAA-8CB8-8B0F5A13AFBA}"/>
              </a:ext>
            </a:extLst>
          </p:cNvPr>
          <p:cNvSpPr txBox="1"/>
          <p:nvPr/>
        </p:nvSpPr>
        <p:spPr>
          <a:xfrm>
            <a:off x="1780956" y="4008559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Costo: 0,002</a:t>
            </a:r>
          </a:p>
        </p:txBody>
      </p:sp>
    </p:spTree>
    <p:extLst>
      <p:ext uri="{BB962C8B-B14F-4D97-AF65-F5344CB8AC3E}">
        <p14:creationId xmlns:p14="http://schemas.microsoft.com/office/powerpoint/2010/main" val="1078055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Support </a:t>
            </a:r>
            <a:r>
              <a:rPr lang="it-IT" sz="4000" dirty="0" err="1"/>
              <a:t>Vector</a:t>
            </a:r>
            <a:r>
              <a:rPr lang="it-IT" sz="4000" dirty="0"/>
              <a:t> Machine | svm05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86810E9C-1EB2-4542-9F65-D7837A0A8750}"/>
              </a:ext>
            </a:extLst>
          </p:cNvPr>
          <p:cNvGrpSpPr/>
          <p:nvPr/>
        </p:nvGrpSpPr>
        <p:grpSpPr>
          <a:xfrm>
            <a:off x="345988" y="4194636"/>
            <a:ext cx="3984345" cy="2376524"/>
            <a:chOff x="345988" y="4194636"/>
            <a:chExt cx="3984345" cy="237652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0C5F3735-0617-4BBF-87FC-CDC9121B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988" y="4194636"/>
              <a:ext cx="3984345" cy="2376524"/>
            </a:xfrm>
            <a:prstGeom prst="rect">
              <a:avLst/>
            </a:prstGeom>
          </p:spPr>
        </p:pic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299FEC6C-EA5C-4771-A3FB-225B71875408}"/>
                </a:ext>
              </a:extLst>
            </p:cNvPr>
            <p:cNvSpPr/>
            <p:nvPr/>
          </p:nvSpPr>
          <p:spPr>
            <a:xfrm>
              <a:off x="1673433" y="4544823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23D1AF59-1F9A-4B99-BD82-6FC8F6A72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26" y="1385141"/>
            <a:ext cx="6353097" cy="26234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09AA02D-B337-46A0-9EC1-DD06D3378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66" y="4085698"/>
            <a:ext cx="4312339" cy="257216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0279C1-A5C3-499E-945A-775C6F869728}"/>
              </a:ext>
            </a:extLst>
          </p:cNvPr>
          <p:cNvSpPr txBox="1"/>
          <p:nvPr/>
        </p:nvSpPr>
        <p:spPr>
          <a:xfrm>
            <a:off x="1780956" y="4008559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Costo: 0,5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198C697-4D64-45D4-848A-DFDE53B85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490" y="1543680"/>
            <a:ext cx="4085089" cy="25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07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Support </a:t>
            </a:r>
            <a:r>
              <a:rPr lang="it-IT" sz="4000" dirty="0" err="1"/>
              <a:t>Vector</a:t>
            </a:r>
            <a:r>
              <a:rPr lang="it-IT" sz="4000" dirty="0"/>
              <a:t> Machine | svm1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173A22B-02AB-4763-9389-27E00FD11D5D}"/>
              </a:ext>
            </a:extLst>
          </p:cNvPr>
          <p:cNvGrpSpPr/>
          <p:nvPr/>
        </p:nvGrpSpPr>
        <p:grpSpPr>
          <a:xfrm>
            <a:off x="345988" y="4194636"/>
            <a:ext cx="3984345" cy="2376524"/>
            <a:chOff x="345988" y="4194636"/>
            <a:chExt cx="3984345" cy="237652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7948A22-0F6A-429E-AFBF-488F62022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988" y="4194636"/>
              <a:ext cx="3984345" cy="2376524"/>
            </a:xfrm>
            <a:prstGeom prst="rect">
              <a:avLst/>
            </a:prstGeom>
          </p:spPr>
        </p:pic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12634108-0388-49B0-B396-0D3827E0D1E4}"/>
                </a:ext>
              </a:extLst>
            </p:cNvPr>
            <p:cNvSpPr/>
            <p:nvPr/>
          </p:nvSpPr>
          <p:spPr>
            <a:xfrm>
              <a:off x="2401660" y="5052823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DB7AFEA2-16BE-4D29-B281-4EAEEC08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26" y="1385141"/>
            <a:ext cx="6353097" cy="262341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F3F770-5921-4DDD-B824-1642F2000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66" y="4085697"/>
            <a:ext cx="4312339" cy="25721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25D38C8-4B0C-42B1-B082-D8AE263CF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852" y="1565502"/>
            <a:ext cx="4007613" cy="239040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FBD797-2316-43B6-A58D-D405082F14CD}"/>
              </a:ext>
            </a:extLst>
          </p:cNvPr>
          <p:cNvSpPr txBox="1"/>
          <p:nvPr/>
        </p:nvSpPr>
        <p:spPr>
          <a:xfrm>
            <a:off x="1780956" y="4008559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Costo: 1</a:t>
            </a:r>
          </a:p>
        </p:txBody>
      </p:sp>
    </p:spTree>
    <p:extLst>
      <p:ext uri="{BB962C8B-B14F-4D97-AF65-F5344CB8AC3E}">
        <p14:creationId xmlns:p14="http://schemas.microsoft.com/office/powerpoint/2010/main" val="1845643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Support </a:t>
            </a:r>
            <a:r>
              <a:rPr lang="it-IT" sz="4000" dirty="0" err="1"/>
              <a:t>Vector</a:t>
            </a:r>
            <a:r>
              <a:rPr lang="it-IT" sz="4000" dirty="0"/>
              <a:t> Machine | Comparazione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828627D-9CCB-46AE-9C67-C527351F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52" y="4008559"/>
            <a:ext cx="4316881" cy="257487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BFB76C0-45E4-4933-B6BF-FE279445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652" y="1373481"/>
            <a:ext cx="4316881" cy="25748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C414D18-7286-43C4-AEAF-566DE89F5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83" y="1359259"/>
            <a:ext cx="6468378" cy="3858163"/>
          </a:xfrm>
          <a:prstGeom prst="rect">
            <a:avLst/>
          </a:prstGeom>
        </p:spPr>
      </p:pic>
      <p:graphicFrame>
        <p:nvGraphicFramePr>
          <p:cNvPr id="10" name="Tabella 3">
            <a:extLst>
              <a:ext uri="{FF2B5EF4-FFF2-40B4-BE49-F238E27FC236}">
                <a16:creationId xmlns:a16="http://schemas.microsoft.com/office/drawing/2014/main" id="{5A07DB62-901A-4C7D-B032-D2400240F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921615"/>
              </p:ext>
            </p:extLst>
          </p:nvPr>
        </p:nvGraphicFramePr>
        <p:xfrm>
          <a:off x="443172" y="5271230"/>
          <a:ext cx="668996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492">
                  <a:extLst>
                    <a:ext uri="{9D8B030D-6E8A-4147-A177-3AD203B41FA5}">
                      <a16:colId xmlns:a16="http://schemas.microsoft.com/office/drawing/2014/main" val="2910076453"/>
                    </a:ext>
                  </a:extLst>
                </a:gridCol>
                <a:gridCol w="1672492">
                  <a:extLst>
                    <a:ext uri="{9D8B030D-6E8A-4147-A177-3AD203B41FA5}">
                      <a16:colId xmlns:a16="http://schemas.microsoft.com/office/drawing/2014/main" val="230574682"/>
                    </a:ext>
                  </a:extLst>
                </a:gridCol>
                <a:gridCol w="1672492">
                  <a:extLst>
                    <a:ext uri="{9D8B030D-6E8A-4147-A177-3AD203B41FA5}">
                      <a16:colId xmlns:a16="http://schemas.microsoft.com/office/drawing/2014/main" val="2631870157"/>
                    </a:ext>
                  </a:extLst>
                </a:gridCol>
                <a:gridCol w="1672492">
                  <a:extLst>
                    <a:ext uri="{9D8B030D-6E8A-4147-A177-3AD203B41FA5}">
                      <a16:colId xmlns:a16="http://schemas.microsoft.com/office/drawing/2014/main" val="4191889730"/>
                    </a:ext>
                  </a:extLst>
                </a:gridCol>
              </a:tblGrid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Everything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Final</a:t>
                      </a:r>
                      <a:r>
                        <a:rPr lang="it-IT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Prediction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24120"/>
                  </a:ext>
                </a:extLst>
              </a:tr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svm0002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6.53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1548"/>
                  </a:ext>
                </a:extLst>
              </a:tr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svm05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670780"/>
                  </a:ext>
                </a:extLst>
              </a:tr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svm1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52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856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 err="1"/>
              <a:t>Neural</a:t>
            </a:r>
            <a:r>
              <a:rPr lang="it-IT" sz="4000" dirty="0"/>
              <a:t> Network | Modelli, </a:t>
            </a:r>
            <a:r>
              <a:rPr lang="it-IT" sz="4000" dirty="0" err="1"/>
              <a:t>hidden</a:t>
            </a:r>
            <a:r>
              <a:rPr lang="it-IT" sz="4000" dirty="0"/>
              <a:t> </a:t>
            </a:r>
            <a:r>
              <a:rPr lang="it-IT" sz="4000" dirty="0" err="1"/>
              <a:t>units</a:t>
            </a:r>
            <a:r>
              <a:rPr lang="it-IT" sz="4000" dirty="0"/>
              <a:t> e weight </a:t>
            </a:r>
            <a:r>
              <a:rPr lang="it-IT" sz="4000" dirty="0" err="1"/>
              <a:t>decay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FAF7D61-17C0-4389-BC6A-6E60F4B1E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0" y="3429000"/>
            <a:ext cx="5392450" cy="321640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69C4CAD-1A28-4654-966A-532A947E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14" y="1435153"/>
            <a:ext cx="3102528" cy="202069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F4573C8-3CA6-4D84-86A7-A478E46DC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386" y="1396836"/>
            <a:ext cx="3856905" cy="20973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4ED7CB3-C942-461E-9337-411393A09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53" y="3532479"/>
            <a:ext cx="5218962" cy="31129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AB7079F-49F2-4C64-8BE1-3E92A997E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4162" y="1445654"/>
            <a:ext cx="3581589" cy="21480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EAF8AB0-C6BE-4A6F-B7B7-730905B67B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817" b="14456"/>
          <a:stretch/>
        </p:blipFill>
        <p:spPr>
          <a:xfrm>
            <a:off x="8603904" y="3426273"/>
            <a:ext cx="1160524" cy="36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93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Introduzione | Compressione JPEG lossy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/>
          </a:p>
        </p:txBody>
      </p:sp>
      <p:sp>
        <p:nvSpPr>
          <p:cNvPr id="52" name="Google Shape;52;p5"/>
          <p:cNvSpPr txBox="1"/>
          <p:nvPr/>
        </p:nvSpPr>
        <p:spPr>
          <a:xfrm>
            <a:off x="605525" y="1261381"/>
            <a:ext cx="87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DFC5CCB-C07E-4D9C-8975-A9E62E2E14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9811769"/>
              </p:ext>
            </p:extLst>
          </p:nvPr>
        </p:nvGraphicFramePr>
        <p:xfrm>
          <a:off x="345988" y="852816"/>
          <a:ext cx="11499900" cy="2635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FDB5A853-B5AF-4FDE-A68A-57B504A7D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504340"/>
              </p:ext>
            </p:extLst>
          </p:nvPr>
        </p:nvGraphicFramePr>
        <p:xfrm>
          <a:off x="345988" y="2419705"/>
          <a:ext cx="11499900" cy="2635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5" name="Immagine 14">
            <a:extLst>
              <a:ext uri="{FF2B5EF4-FFF2-40B4-BE49-F238E27FC236}">
                <a16:creationId xmlns:a16="http://schemas.microsoft.com/office/drawing/2014/main" id="{B9098E26-8466-4545-924A-36DE960B264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786" t="5565" r="53552" b="9648"/>
          <a:stretch/>
        </p:blipFill>
        <p:spPr>
          <a:xfrm>
            <a:off x="345988" y="3275701"/>
            <a:ext cx="1686012" cy="106563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CA781F4-DC61-42DA-830B-C0988AAB8D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6481" y="3275701"/>
            <a:ext cx="1686013" cy="1097037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9360608F-415F-45B6-980C-0234B9468E04}"/>
              </a:ext>
            </a:extLst>
          </p:cNvPr>
          <p:cNvGrpSpPr/>
          <p:nvPr/>
        </p:nvGrpSpPr>
        <p:grpSpPr>
          <a:xfrm rot="16200000">
            <a:off x="8251596" y="4645346"/>
            <a:ext cx="468430" cy="547974"/>
            <a:chOff x="5528992" y="1043995"/>
            <a:chExt cx="468430" cy="54797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8" name="Freccia a destra 17">
              <a:extLst>
                <a:ext uri="{FF2B5EF4-FFF2-40B4-BE49-F238E27FC236}">
                  <a16:creationId xmlns:a16="http://schemas.microsoft.com/office/drawing/2014/main" id="{6D1CD496-DB02-4941-9502-97C285097BD5}"/>
                </a:ext>
              </a:extLst>
            </p:cNvPr>
            <p:cNvSpPr/>
            <p:nvPr/>
          </p:nvSpPr>
          <p:spPr>
            <a:xfrm>
              <a:off x="5528992" y="1043995"/>
              <a:ext cx="468430" cy="54797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ccia a destra 4">
              <a:extLst>
                <a:ext uri="{FF2B5EF4-FFF2-40B4-BE49-F238E27FC236}">
                  <a16:creationId xmlns:a16="http://schemas.microsoft.com/office/drawing/2014/main" id="{8D4C9394-4916-433E-A9F9-1598CEEAA97D}"/>
                </a:ext>
              </a:extLst>
            </p:cNvPr>
            <p:cNvSpPr txBox="1"/>
            <p:nvPr/>
          </p:nvSpPr>
          <p:spPr>
            <a:xfrm>
              <a:off x="5528992" y="1153590"/>
              <a:ext cx="327901" cy="3287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600" kern="1200"/>
            </a:p>
          </p:txBody>
        </p:sp>
      </p:grp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A44C45F3-6C95-496F-88D2-8B1D0A834F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664807"/>
              </p:ext>
            </p:extLst>
          </p:nvPr>
        </p:nvGraphicFramePr>
        <p:xfrm>
          <a:off x="7485134" y="4785025"/>
          <a:ext cx="2001355" cy="1731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21" name="Immagine 20">
            <a:extLst>
              <a:ext uri="{FF2B5EF4-FFF2-40B4-BE49-F238E27FC236}">
                <a16:creationId xmlns:a16="http://schemas.microsoft.com/office/drawing/2014/main" id="{7F5273A5-FD8E-4159-86B0-C197019068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786" t="5565" r="53552" b="9648"/>
          <a:stretch/>
        </p:blipFill>
        <p:spPr>
          <a:xfrm>
            <a:off x="10120120" y="3275701"/>
            <a:ext cx="1686012" cy="10656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52E179-AB72-470F-982E-70BAA262A6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65178" y="3111501"/>
            <a:ext cx="1461519" cy="146873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4DF3BAB-976D-4396-80A9-BB7A18ACD9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09626" y="3044529"/>
            <a:ext cx="1535129" cy="154270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 err="1"/>
              <a:t>Neural</a:t>
            </a:r>
            <a:r>
              <a:rPr lang="it-IT" sz="4000" dirty="0"/>
              <a:t> Network | nnet1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AD508A5-184C-410E-AFBF-81A833FC731D}"/>
              </a:ext>
            </a:extLst>
          </p:cNvPr>
          <p:cNvGrpSpPr/>
          <p:nvPr/>
        </p:nvGrpSpPr>
        <p:grpSpPr>
          <a:xfrm>
            <a:off x="500350" y="3924300"/>
            <a:ext cx="3754150" cy="2578638"/>
            <a:chOff x="500350" y="3924300"/>
            <a:chExt cx="3754150" cy="257863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44730723-6C28-4E02-8D04-CA5E04868A4A}"/>
                </a:ext>
              </a:extLst>
            </p:cNvPr>
            <p:cNvGrpSpPr/>
            <p:nvPr/>
          </p:nvGrpSpPr>
          <p:grpSpPr>
            <a:xfrm>
              <a:off x="500350" y="3924300"/>
              <a:ext cx="3754150" cy="2578638"/>
              <a:chOff x="6278112" y="2282783"/>
              <a:chExt cx="5218962" cy="3345111"/>
            </a:xfrm>
          </p:grpSpPr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6FBA2892-0018-4C6A-A144-509EB68D9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8112" y="2514964"/>
                <a:ext cx="5218962" cy="3112930"/>
              </a:xfrm>
              <a:prstGeom prst="rect">
                <a:avLst/>
              </a:prstGeom>
            </p:spPr>
          </p:pic>
          <p:pic>
            <p:nvPicPr>
              <p:cNvPr id="10" name="Immagine 9">
                <a:extLst>
                  <a:ext uri="{FF2B5EF4-FFF2-40B4-BE49-F238E27FC236}">
                    <a16:creationId xmlns:a16="http://schemas.microsoft.com/office/drawing/2014/main" id="{F1D04EC2-29E2-44D1-A6C2-47B664183F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4456"/>
              <a:stretch/>
            </p:blipFill>
            <p:spPr>
              <a:xfrm>
                <a:off x="8491363" y="2282783"/>
                <a:ext cx="1160524" cy="453071"/>
              </a:xfrm>
              <a:prstGeom prst="rect">
                <a:avLst/>
              </a:prstGeom>
            </p:spPr>
          </p:pic>
        </p:grp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6AB5D3BC-75DA-4C01-B674-DE50A8F0C82E}"/>
                </a:ext>
              </a:extLst>
            </p:cNvPr>
            <p:cNvSpPr/>
            <p:nvPr/>
          </p:nvSpPr>
          <p:spPr>
            <a:xfrm>
              <a:off x="1115806" y="5917515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74933210-17F0-41A0-BDEB-34BE92C30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411" y="4156021"/>
            <a:ext cx="4085089" cy="243661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D186CBA-012C-4AE6-A5F7-5AF805C00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90" y="1644146"/>
            <a:ext cx="4085089" cy="243661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8020921C-719B-4802-BC08-EE023A9E5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14" y="1435152"/>
            <a:ext cx="3684380" cy="23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0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 err="1"/>
              <a:t>Neural</a:t>
            </a:r>
            <a:r>
              <a:rPr lang="it-IT" sz="4000" dirty="0"/>
              <a:t> Network | nnet3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F9B3B3CC-9DB0-4E26-866F-17B3E5B6AB30}"/>
              </a:ext>
            </a:extLst>
          </p:cNvPr>
          <p:cNvGrpSpPr/>
          <p:nvPr/>
        </p:nvGrpSpPr>
        <p:grpSpPr>
          <a:xfrm>
            <a:off x="474950" y="3924300"/>
            <a:ext cx="3754150" cy="2578638"/>
            <a:chOff x="474950" y="3924300"/>
            <a:chExt cx="3754150" cy="257863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A64DBAAD-E5D0-4C67-B6E1-D71D31132BB0}"/>
                </a:ext>
              </a:extLst>
            </p:cNvPr>
            <p:cNvGrpSpPr/>
            <p:nvPr/>
          </p:nvGrpSpPr>
          <p:grpSpPr>
            <a:xfrm>
              <a:off x="474950" y="3924300"/>
              <a:ext cx="3754150" cy="2578638"/>
              <a:chOff x="6278112" y="2282783"/>
              <a:chExt cx="5218962" cy="3345111"/>
            </a:xfrm>
          </p:grpSpPr>
          <p:pic>
            <p:nvPicPr>
              <p:cNvPr id="10" name="Immagine 9">
                <a:extLst>
                  <a:ext uri="{FF2B5EF4-FFF2-40B4-BE49-F238E27FC236}">
                    <a16:creationId xmlns:a16="http://schemas.microsoft.com/office/drawing/2014/main" id="{C687FC59-DAA9-43B0-9352-8411E9F07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8112" y="2514964"/>
                <a:ext cx="5218962" cy="3112930"/>
              </a:xfrm>
              <a:prstGeom prst="rect">
                <a:avLst/>
              </a:prstGeom>
            </p:spPr>
          </p:pic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16D40935-3D7F-43F8-A58C-2E98D6A46D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4456"/>
              <a:stretch/>
            </p:blipFill>
            <p:spPr>
              <a:xfrm>
                <a:off x="8491363" y="2282783"/>
                <a:ext cx="1160524" cy="453071"/>
              </a:xfrm>
              <a:prstGeom prst="rect">
                <a:avLst/>
              </a:prstGeom>
            </p:spPr>
          </p:pic>
        </p:grp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19893BD5-494E-484E-864A-CE241D8C72A6}"/>
                </a:ext>
              </a:extLst>
            </p:cNvPr>
            <p:cNvSpPr/>
            <p:nvPr/>
          </p:nvSpPr>
          <p:spPr>
            <a:xfrm>
              <a:off x="2449306" y="4469715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9889C4F7-1030-4EA2-BC76-C8B786E2B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00" y="4107969"/>
            <a:ext cx="4085089" cy="243661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75F9865-52AA-40A6-8DB2-D8842C724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65" y="1393690"/>
            <a:ext cx="4412878" cy="239965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951680E-332D-4175-BD9A-C02A35E13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691" y="1452675"/>
            <a:ext cx="4085089" cy="25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89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 err="1"/>
              <a:t>Neural</a:t>
            </a:r>
            <a:r>
              <a:rPr lang="it-IT" sz="4000" dirty="0"/>
              <a:t> Network | nnet5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FAB4952-F232-45D4-9258-075981800082}"/>
              </a:ext>
            </a:extLst>
          </p:cNvPr>
          <p:cNvGrpSpPr/>
          <p:nvPr/>
        </p:nvGrpSpPr>
        <p:grpSpPr>
          <a:xfrm>
            <a:off x="525750" y="3898900"/>
            <a:ext cx="3754150" cy="2578638"/>
            <a:chOff x="525750" y="3898900"/>
            <a:chExt cx="3754150" cy="257863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3001F1D-8771-4D6F-8E9B-C9DFBD156A20}"/>
                </a:ext>
              </a:extLst>
            </p:cNvPr>
            <p:cNvGrpSpPr/>
            <p:nvPr/>
          </p:nvGrpSpPr>
          <p:grpSpPr>
            <a:xfrm>
              <a:off x="525750" y="3898900"/>
              <a:ext cx="3754150" cy="2578638"/>
              <a:chOff x="6278112" y="2282783"/>
              <a:chExt cx="5218962" cy="3345111"/>
            </a:xfrm>
          </p:grpSpPr>
          <p:pic>
            <p:nvPicPr>
              <p:cNvPr id="10" name="Immagine 9">
                <a:extLst>
                  <a:ext uri="{FF2B5EF4-FFF2-40B4-BE49-F238E27FC236}">
                    <a16:creationId xmlns:a16="http://schemas.microsoft.com/office/drawing/2014/main" id="{F3A60CD4-43D6-4E20-A715-9F315EFC1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8112" y="2514964"/>
                <a:ext cx="5218962" cy="3112930"/>
              </a:xfrm>
              <a:prstGeom prst="rect">
                <a:avLst/>
              </a:prstGeom>
            </p:spPr>
          </p:pic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7332FDBE-1C75-4280-BE3D-F1C6518E75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4456"/>
              <a:stretch/>
            </p:blipFill>
            <p:spPr>
              <a:xfrm>
                <a:off x="8491363" y="2282783"/>
                <a:ext cx="1160524" cy="453071"/>
              </a:xfrm>
              <a:prstGeom prst="rect">
                <a:avLst/>
              </a:prstGeom>
            </p:spPr>
          </p:pic>
        </p:grp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56FFB6FD-CE13-4B91-B325-BF19DAF2E033}"/>
                </a:ext>
              </a:extLst>
            </p:cNvPr>
            <p:cNvSpPr/>
            <p:nvPr/>
          </p:nvSpPr>
          <p:spPr>
            <a:xfrm>
              <a:off x="3846306" y="4540162"/>
              <a:ext cx="60498" cy="629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56C0A856-CAB6-452B-9762-F7CFB9FA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00" y="4082582"/>
            <a:ext cx="4110478" cy="245175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F5DDB23-EE2D-4937-9A8B-4F0F7E06B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300" y="1615022"/>
            <a:ext cx="4110478" cy="245175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4885CD0-0AA9-4765-A090-8CCE25684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59" y="1452643"/>
            <a:ext cx="4110478" cy="24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76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 err="1"/>
              <a:t>Neural</a:t>
            </a:r>
            <a:r>
              <a:rPr lang="it-IT" sz="4000" dirty="0"/>
              <a:t> Network | Comparazione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graphicFrame>
        <p:nvGraphicFramePr>
          <p:cNvPr id="13" name="Tabella 3">
            <a:extLst>
              <a:ext uri="{FF2B5EF4-FFF2-40B4-BE49-F238E27FC236}">
                <a16:creationId xmlns:a16="http://schemas.microsoft.com/office/drawing/2014/main" id="{11C50AA9-7FD0-41C8-9910-921289CFD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051987"/>
              </p:ext>
            </p:extLst>
          </p:nvPr>
        </p:nvGraphicFramePr>
        <p:xfrm>
          <a:off x="443172" y="5271230"/>
          <a:ext cx="668996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492">
                  <a:extLst>
                    <a:ext uri="{9D8B030D-6E8A-4147-A177-3AD203B41FA5}">
                      <a16:colId xmlns:a16="http://schemas.microsoft.com/office/drawing/2014/main" val="2910076453"/>
                    </a:ext>
                  </a:extLst>
                </a:gridCol>
                <a:gridCol w="1672492">
                  <a:extLst>
                    <a:ext uri="{9D8B030D-6E8A-4147-A177-3AD203B41FA5}">
                      <a16:colId xmlns:a16="http://schemas.microsoft.com/office/drawing/2014/main" val="230574682"/>
                    </a:ext>
                  </a:extLst>
                </a:gridCol>
                <a:gridCol w="1672492">
                  <a:extLst>
                    <a:ext uri="{9D8B030D-6E8A-4147-A177-3AD203B41FA5}">
                      <a16:colId xmlns:a16="http://schemas.microsoft.com/office/drawing/2014/main" val="2631870157"/>
                    </a:ext>
                  </a:extLst>
                </a:gridCol>
                <a:gridCol w="1672492">
                  <a:extLst>
                    <a:ext uri="{9D8B030D-6E8A-4147-A177-3AD203B41FA5}">
                      <a16:colId xmlns:a16="http://schemas.microsoft.com/office/drawing/2014/main" val="4191889730"/>
                    </a:ext>
                  </a:extLst>
                </a:gridCol>
              </a:tblGrid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Everything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Final</a:t>
                      </a:r>
                      <a:r>
                        <a:rPr lang="it-IT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Prediction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24120"/>
                  </a:ext>
                </a:extLst>
              </a:tr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nnet1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1548"/>
                  </a:ext>
                </a:extLst>
              </a:tr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nnet3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670780"/>
                  </a:ext>
                </a:extLst>
              </a:tr>
              <a:tr h="200775">
                <a:tc>
                  <a:txBody>
                    <a:bodyPr/>
                    <a:lstStyle/>
                    <a:p>
                      <a:r>
                        <a:rPr lang="it-IT" dirty="0"/>
                        <a:t>nnet5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52207"/>
                  </a:ext>
                </a:extLst>
              </a:tr>
            </a:tbl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D6258288-5C6A-4FCF-A2B6-D71FD7C15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7" y="1359259"/>
            <a:ext cx="6468378" cy="38581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490E6B1-5B76-491C-B28C-CE977B802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418" y="1383281"/>
            <a:ext cx="4427808" cy="264103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434751C-D729-476E-84F9-C2B2CEE3C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418" y="3950713"/>
            <a:ext cx="4427808" cy="26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5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046495" y="305291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Confronto finale | Modelli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270F8A-12D1-4CB9-A4A7-7D5369A0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833" y="3707292"/>
            <a:ext cx="4068554" cy="232488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D5F210-8795-4476-9567-327BDEB4A660}"/>
              </a:ext>
            </a:extLst>
          </p:cNvPr>
          <p:cNvSpPr txBox="1"/>
          <p:nvPr/>
        </p:nvSpPr>
        <p:spPr>
          <a:xfrm>
            <a:off x="9435118" y="3177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Bahnschrift SemiBold" panose="020B0502040204020203" pitchFamily="34" charset="0"/>
              </a:rPr>
              <a:t>rpart1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217DA2B-A4B1-48A3-9D0A-66DA765DB5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10" t="13820" r="34213" b="866"/>
          <a:stretch/>
        </p:blipFill>
        <p:spPr>
          <a:xfrm>
            <a:off x="4893360" y="3545047"/>
            <a:ext cx="2843214" cy="311281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C31BBA0-4F70-41C1-A96D-1F93F77CE69E}"/>
              </a:ext>
            </a:extLst>
          </p:cNvPr>
          <p:cNvSpPr txBox="1"/>
          <p:nvPr/>
        </p:nvSpPr>
        <p:spPr>
          <a:xfrm>
            <a:off x="5989397" y="3122457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  <a:latin typeface="Bahnschrift SemiBold" panose="020B0502040204020203" pitchFamily="34" charset="0"/>
              </a:rPr>
              <a:t>svm05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61E5B0C-27F9-4FED-8343-77A1B517F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81" y="3707292"/>
            <a:ext cx="4275379" cy="232488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A921D41-54F9-408A-ABE8-CC67EBAE6EC5}"/>
              </a:ext>
            </a:extLst>
          </p:cNvPr>
          <p:cNvSpPr txBox="1"/>
          <p:nvPr/>
        </p:nvSpPr>
        <p:spPr>
          <a:xfrm>
            <a:off x="2396437" y="3159663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nnet3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13DB31F-7966-4E8C-A9C4-D146E7F9A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274"/>
          <a:stretch/>
        </p:blipFill>
        <p:spPr>
          <a:xfrm>
            <a:off x="8803946" y="1409288"/>
            <a:ext cx="1913483" cy="162121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E23F773-4954-4724-BA4B-D947A830E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548" y="1087500"/>
            <a:ext cx="2139061" cy="213906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C25EBC7-6FBA-4CD3-AE05-6BCD1B9E79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691"/>
          <a:stretch/>
        </p:blipFill>
        <p:spPr>
          <a:xfrm>
            <a:off x="1433342" y="1048645"/>
            <a:ext cx="2710143" cy="23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83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Confronto finale | </a:t>
            </a:r>
            <a:r>
              <a:rPr lang="it-IT" sz="4000" dirty="0" err="1"/>
              <a:t>Confusion</a:t>
            </a:r>
            <a:r>
              <a:rPr lang="it-IT" sz="4000" dirty="0"/>
              <a:t> Matrix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7E8E1DC-FEE7-4C45-97A2-C7455A2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1" y="1768622"/>
            <a:ext cx="3827336" cy="22828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C58B178-F1FF-41C9-9719-2E5211307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092" y="1799300"/>
            <a:ext cx="3827336" cy="22828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5E6872E-BCF1-47B4-B455-5D7C59C2A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909" y="1799299"/>
            <a:ext cx="3780979" cy="225522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9FA437-6098-49F1-BAF5-765B4778E60B}"/>
              </a:ext>
            </a:extLst>
          </p:cNvPr>
          <p:cNvSpPr txBox="1"/>
          <p:nvPr/>
        </p:nvSpPr>
        <p:spPr>
          <a:xfrm>
            <a:off x="1783649" y="1485073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nnet3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2FE9C2-A2D3-4461-B5B3-D5B6E2488A1E}"/>
              </a:ext>
            </a:extLst>
          </p:cNvPr>
          <p:cNvSpPr txBox="1"/>
          <p:nvPr/>
        </p:nvSpPr>
        <p:spPr>
          <a:xfrm>
            <a:off x="5700695" y="1458704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  <a:latin typeface="Bahnschrift SemiBold" panose="020B0502040204020203" pitchFamily="34" charset="0"/>
              </a:rPr>
              <a:t>svm05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F5709D-2B7A-4346-AFAC-A64CD9884FE7}"/>
              </a:ext>
            </a:extLst>
          </p:cNvPr>
          <p:cNvSpPr txBox="1"/>
          <p:nvPr/>
        </p:nvSpPr>
        <p:spPr>
          <a:xfrm>
            <a:off x="9637041" y="1440036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Bahnschrift SemiBold" panose="020B0502040204020203" pitchFamily="34" charset="0"/>
              </a:rPr>
              <a:t>rpart1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5F4D522-132B-4FEC-B665-C2D422F36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888" y="4249217"/>
            <a:ext cx="3333741" cy="240864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1D3B99F-FAB1-4B1F-A0D8-E13277304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026" y="4227711"/>
            <a:ext cx="3339907" cy="240864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B5C0BE3-E997-4D58-8286-4F7D7A434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563" y="4224039"/>
            <a:ext cx="3323312" cy="24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89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Confronto finale | ROC </a:t>
            </a:r>
            <a:r>
              <a:rPr lang="it-IT" sz="4000" dirty="0" err="1"/>
              <a:t>graph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0A1D49A-2EA3-4CF8-8432-CA5809D5D344}"/>
              </a:ext>
            </a:extLst>
          </p:cNvPr>
          <p:cNvGrpSpPr/>
          <p:nvPr/>
        </p:nvGrpSpPr>
        <p:grpSpPr>
          <a:xfrm>
            <a:off x="6896288" y="1435573"/>
            <a:ext cx="4837270" cy="2768997"/>
            <a:chOff x="7574882" y="1699321"/>
            <a:chExt cx="4406780" cy="26710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20C55801-A78A-4A2D-B185-8FE466844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4882" y="1863656"/>
              <a:ext cx="4406780" cy="250666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0F5709D-2B7A-4346-AFAC-A64CD9884FE7}"/>
                </a:ext>
              </a:extLst>
            </p:cNvPr>
            <p:cNvSpPr txBox="1"/>
            <p:nvPr/>
          </p:nvSpPr>
          <p:spPr>
            <a:xfrm>
              <a:off x="9683139" y="1699321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0000"/>
                  </a:solidFill>
                  <a:latin typeface="Bahnschrift SemiBold" panose="020B0502040204020203" pitchFamily="34" charset="0"/>
                </a:rPr>
                <a:t>rpart1</a:t>
              </a:r>
              <a:endParaRPr lang="it-IT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E3CF20-7990-4C9A-8652-6860E0FED6F5}"/>
              </a:ext>
            </a:extLst>
          </p:cNvPr>
          <p:cNvGrpSpPr/>
          <p:nvPr/>
        </p:nvGrpSpPr>
        <p:grpSpPr>
          <a:xfrm>
            <a:off x="848637" y="1360024"/>
            <a:ext cx="4645579" cy="2901723"/>
            <a:chOff x="202861" y="1695626"/>
            <a:chExt cx="4487100" cy="267469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9CA31A65-3110-4B53-B36B-DCFBC795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861" y="1817968"/>
              <a:ext cx="4487100" cy="2552353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69FA437-6098-49F1-BAF5-765B4778E60B}"/>
                </a:ext>
              </a:extLst>
            </p:cNvPr>
            <p:cNvSpPr txBox="1"/>
            <p:nvPr/>
          </p:nvSpPr>
          <p:spPr>
            <a:xfrm>
              <a:off x="2128054" y="1695626"/>
              <a:ext cx="636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chemeClr val="accent1"/>
                  </a:solidFill>
                  <a:latin typeface="Bahnschrift SemiBold" panose="020B0502040204020203" pitchFamily="34" charset="0"/>
                </a:rPr>
                <a:t>nnet3</a:t>
              </a:r>
              <a:endParaRPr lang="it-IT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C0DF2BC-A20F-470B-A07A-E9075006CA85}"/>
              </a:ext>
            </a:extLst>
          </p:cNvPr>
          <p:cNvGrpSpPr/>
          <p:nvPr/>
        </p:nvGrpSpPr>
        <p:grpSpPr>
          <a:xfrm>
            <a:off x="3693909" y="3889656"/>
            <a:ext cx="4645579" cy="2768997"/>
            <a:chOff x="3852388" y="3952411"/>
            <a:chExt cx="4487100" cy="270624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D794DC5A-8B93-44C0-B491-612CA7A5E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2388" y="4106300"/>
              <a:ext cx="4487100" cy="2552353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E2FE9C2-A2D3-4461-B5B3-D5B6E2488A1E}"/>
                </a:ext>
              </a:extLst>
            </p:cNvPr>
            <p:cNvSpPr txBox="1"/>
            <p:nvPr/>
          </p:nvSpPr>
          <p:spPr>
            <a:xfrm>
              <a:off x="5813241" y="3952411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00B050"/>
                  </a:solidFill>
                  <a:latin typeface="Bahnschrift SemiBold" panose="020B0502040204020203" pitchFamily="34" charset="0"/>
                </a:rPr>
                <a:t>svm05</a:t>
              </a:r>
              <a:endParaRPr lang="it-IT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344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689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Confronto finale | ROC, </a:t>
            </a:r>
            <a:r>
              <a:rPr lang="it-IT" sz="4000" dirty="0" err="1"/>
              <a:t>Sensitivity</a:t>
            </a:r>
            <a:r>
              <a:rPr lang="it-IT" sz="4000" dirty="0"/>
              <a:t>, </a:t>
            </a:r>
            <a:r>
              <a:rPr lang="it-IT" sz="4000" dirty="0" err="1"/>
              <a:t>Specificity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88827"/>
              </p:ext>
            </p:extLst>
          </p:nvPr>
        </p:nvGraphicFramePr>
        <p:xfrm>
          <a:off x="1819564" y="1709250"/>
          <a:ext cx="8128001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7046893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432886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334357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203516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651624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15050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06960451"/>
                    </a:ext>
                  </a:extLst>
                </a:gridCol>
              </a:tblGrid>
              <a:tr h="18078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Qu.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Qu.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443036"/>
                  </a:ext>
                </a:extLst>
              </a:tr>
              <a:tr h="18078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nnet3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 smtClean="0"/>
                        <a:t>0.9315771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0.9537422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0.9628806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0.9637785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0.9757954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0.9928775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283821"/>
                  </a:ext>
                </a:extLst>
              </a:tr>
              <a:tr h="18078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svm05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 smtClean="0"/>
                        <a:t>0.9120766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0.9419108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0.9527027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0.9529893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0.9642996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0.9887102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2213"/>
                  </a:ext>
                </a:extLst>
              </a:tr>
              <a:tr h="18078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rpart1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0.8173077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0.8854109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0.9161557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0.9126712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0.9419689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0.9793021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23783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19564" y="1426744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hnschrift SemiBold" panose="020B0502040204020203" pitchFamily="34" charset="0"/>
              </a:rPr>
              <a:t>ROC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09946" y="3185075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hnschrift SemiBold" panose="020B0502040204020203" pitchFamily="34" charset="0"/>
              </a:rPr>
              <a:t>Sensitivity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9564" y="4989328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hnschrift SemiBold" panose="020B0502040204020203" pitchFamily="34" charset="0"/>
              </a:rPr>
              <a:t>Specificity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98092"/>
              </p:ext>
            </p:extLst>
          </p:nvPr>
        </p:nvGraphicFramePr>
        <p:xfrm>
          <a:off x="1819564" y="3467082"/>
          <a:ext cx="8128001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7046893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432886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334357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203516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651624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15050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06960451"/>
                    </a:ext>
                  </a:extLst>
                </a:gridCol>
              </a:tblGrid>
              <a:tr h="211575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Qu.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Qu.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443036"/>
                  </a:ext>
                </a:extLst>
              </a:tr>
              <a:tr h="21157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nnet3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 smtClean="0"/>
                        <a:t>0.8461538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0.9113924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0.9358974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0.9291253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0.9487179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283821"/>
                  </a:ext>
                </a:extLst>
              </a:tr>
              <a:tr h="21157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svm05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 smtClean="0"/>
                        <a:t>0.8354430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0.8974359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0.9230769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0.9165514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0.9367089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0.9873418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2213"/>
                  </a:ext>
                </a:extLst>
              </a:tr>
              <a:tr h="21157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rpart1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0.7974684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0.8846154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0.9113924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0.9069880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0.9367089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0.9871795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23783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262180"/>
              </p:ext>
            </p:extLst>
          </p:nvPr>
        </p:nvGraphicFramePr>
        <p:xfrm>
          <a:off x="1819564" y="5280331"/>
          <a:ext cx="8128001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7046893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432886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334357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203516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651624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15050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06960451"/>
                    </a:ext>
                  </a:extLst>
                </a:gridCol>
              </a:tblGrid>
              <a:tr h="271454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Qu.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Qu.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443036"/>
                  </a:ext>
                </a:extLst>
              </a:tr>
              <a:tr h="27145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nnet3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 smtClean="0"/>
                        <a:t>0.7297297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0.8108108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0.8494745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0.8489414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0.8918919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283821"/>
                  </a:ext>
                </a:extLst>
              </a:tr>
              <a:tr h="27145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svm05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 smtClean="0"/>
                        <a:t>0.6486486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0.7822823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0.8108108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0.8143844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0.8611111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0.972973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2213"/>
                  </a:ext>
                </a:extLst>
              </a:tr>
              <a:tr h="27145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rpart1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0.5675676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0.7725225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0.8108108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0.8120420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0.8611111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0.972973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237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082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Confronto finale | ROC, </a:t>
            </a:r>
            <a:r>
              <a:rPr lang="it-IT" sz="4000" dirty="0" err="1"/>
              <a:t>Sensitivity</a:t>
            </a:r>
            <a:r>
              <a:rPr lang="it-IT" sz="4000" dirty="0"/>
              <a:t>, </a:t>
            </a:r>
            <a:r>
              <a:rPr lang="it-IT" sz="4000" dirty="0" err="1"/>
              <a:t>Specificity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57D2828-5994-435D-9511-D685E423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87" y="2213426"/>
            <a:ext cx="5230251" cy="373725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E39F19A-D7A8-4AAB-AAB0-C4499AEBD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29" y="4082053"/>
            <a:ext cx="3604815" cy="25311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46DEACC-4853-493B-91CA-CD85F47F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627" y="1455066"/>
            <a:ext cx="3604817" cy="25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47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Confronto finale | Misure di performance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9FA437-6098-49F1-BAF5-765B4778E60B}"/>
              </a:ext>
            </a:extLst>
          </p:cNvPr>
          <p:cNvSpPr txBox="1"/>
          <p:nvPr/>
        </p:nvSpPr>
        <p:spPr>
          <a:xfrm>
            <a:off x="1951100" y="214216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nnet3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2FE9C2-A2D3-4461-B5B3-D5B6E2488A1E}"/>
              </a:ext>
            </a:extLst>
          </p:cNvPr>
          <p:cNvSpPr txBox="1"/>
          <p:nvPr/>
        </p:nvSpPr>
        <p:spPr>
          <a:xfrm>
            <a:off x="5736705" y="2153911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  <a:latin typeface="Bahnschrift SemiBold" panose="020B0502040204020203" pitchFamily="34" charset="0"/>
              </a:rPr>
              <a:t>svm05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F5709D-2B7A-4346-AFAC-A64CD9884FE7}"/>
              </a:ext>
            </a:extLst>
          </p:cNvPr>
          <p:cNvSpPr txBox="1"/>
          <p:nvPr/>
        </p:nvSpPr>
        <p:spPr>
          <a:xfrm>
            <a:off x="9747312" y="215175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Bahnschrift SemiBold" panose="020B0502040204020203" pitchFamily="34" charset="0"/>
              </a:rPr>
              <a:t>rpart1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316FCE7-3059-4AD0-8761-09123DE1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9" y="2535637"/>
            <a:ext cx="3846936" cy="243424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08D6118-258C-44E8-84A8-F03CD7BB1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702" y="2535637"/>
            <a:ext cx="3846935" cy="243424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3816809-352C-4889-B4EC-714B1D454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414" y="2535636"/>
            <a:ext cx="3846936" cy="243424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42BA6E1-0F62-4DD8-BB5C-824B7D09E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700" y="5414726"/>
            <a:ext cx="3846937" cy="374802"/>
          </a:xfrm>
          <a:prstGeom prst="rect">
            <a:avLst/>
          </a:prstGeom>
        </p:spPr>
      </p:pic>
      <p:graphicFrame>
        <p:nvGraphicFramePr>
          <p:cNvPr id="24" name="Tabella 24">
            <a:extLst>
              <a:ext uri="{FF2B5EF4-FFF2-40B4-BE49-F238E27FC236}">
                <a16:creationId xmlns:a16="http://schemas.microsoft.com/office/drawing/2014/main" id="{F7CF84A5-CEA9-4D51-8327-E877E531C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446780"/>
              </p:ext>
            </p:extLst>
          </p:nvPr>
        </p:nvGraphicFramePr>
        <p:xfrm>
          <a:off x="4262941" y="5039903"/>
          <a:ext cx="37914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400">
                  <a:extLst>
                    <a:ext uri="{9D8B030D-6E8A-4147-A177-3AD203B41FA5}">
                      <a16:colId xmlns:a16="http://schemas.microsoft.com/office/drawing/2014/main" val="30220721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sz="1200" dirty="0" err="1"/>
                        <a:t>Accuracy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72066"/>
                  </a:ext>
                </a:extLst>
              </a:tr>
            </a:tbl>
          </a:graphicData>
        </a:graphic>
      </p:graphicFrame>
      <p:graphicFrame>
        <p:nvGraphicFramePr>
          <p:cNvPr id="30" name="Tabella 24">
            <a:extLst>
              <a:ext uri="{FF2B5EF4-FFF2-40B4-BE49-F238E27FC236}">
                <a16:creationId xmlns:a16="http://schemas.microsoft.com/office/drawing/2014/main" id="{2C942535-658F-401F-B34D-DB42AA070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38080"/>
              </p:ext>
            </p:extLst>
          </p:nvPr>
        </p:nvGraphicFramePr>
        <p:xfrm>
          <a:off x="8177182" y="5044934"/>
          <a:ext cx="37914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400">
                  <a:extLst>
                    <a:ext uri="{9D8B030D-6E8A-4147-A177-3AD203B41FA5}">
                      <a16:colId xmlns:a16="http://schemas.microsoft.com/office/drawing/2014/main" val="30220721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sz="1200" dirty="0" err="1"/>
                        <a:t>Accuracy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72066"/>
                  </a:ext>
                </a:extLst>
              </a:tr>
            </a:tbl>
          </a:graphicData>
        </a:graphic>
      </p:graphicFrame>
      <p:graphicFrame>
        <p:nvGraphicFramePr>
          <p:cNvPr id="31" name="Tabella 24">
            <a:extLst>
              <a:ext uri="{FF2B5EF4-FFF2-40B4-BE49-F238E27FC236}">
                <a16:creationId xmlns:a16="http://schemas.microsoft.com/office/drawing/2014/main" id="{43C9FAE4-C007-4A8D-850C-21741EB4E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04535"/>
              </p:ext>
            </p:extLst>
          </p:nvPr>
        </p:nvGraphicFramePr>
        <p:xfrm>
          <a:off x="373756" y="5041885"/>
          <a:ext cx="37914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400">
                  <a:extLst>
                    <a:ext uri="{9D8B030D-6E8A-4147-A177-3AD203B41FA5}">
                      <a16:colId xmlns:a16="http://schemas.microsoft.com/office/drawing/2014/main" val="30220721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sz="1200" dirty="0" err="1"/>
                        <a:t>Accuracy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72066"/>
                  </a:ext>
                </a:extLst>
              </a:tr>
            </a:tbl>
          </a:graphicData>
        </a:graphic>
      </p:graphicFrame>
      <p:pic>
        <p:nvPicPr>
          <p:cNvPr id="26" name="Immagine 25">
            <a:extLst>
              <a:ext uri="{FF2B5EF4-FFF2-40B4-BE49-F238E27FC236}">
                <a16:creationId xmlns:a16="http://schemas.microsoft.com/office/drawing/2014/main" id="{3681FE76-5F68-42DC-94C4-7178F5329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4482" y="5409377"/>
            <a:ext cx="3846935" cy="37480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14AB4BE-F5A8-45C0-8307-FBEADBA477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887" y="5416639"/>
            <a:ext cx="3846926" cy="37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Introduzione | Decisione della dimensione del taglio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78DBA8C-8529-40A6-B4D6-3FA71A81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7" y="2744166"/>
            <a:ext cx="2601909" cy="26147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1714388-A427-4B88-B377-AD8C5D718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262" y="2803299"/>
            <a:ext cx="2601910" cy="261475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2EECEE04-5452-4F06-B1AC-4D192A067DA9}"/>
              </a:ext>
            </a:extLst>
          </p:cNvPr>
          <p:cNvGrpSpPr/>
          <p:nvPr/>
        </p:nvGrpSpPr>
        <p:grpSpPr>
          <a:xfrm>
            <a:off x="3541942" y="3836692"/>
            <a:ext cx="468430" cy="547974"/>
            <a:chOff x="5528992" y="1043995"/>
            <a:chExt cx="468430" cy="54797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6" name="Freccia a destra 25">
              <a:extLst>
                <a:ext uri="{FF2B5EF4-FFF2-40B4-BE49-F238E27FC236}">
                  <a16:creationId xmlns:a16="http://schemas.microsoft.com/office/drawing/2014/main" id="{3B2037BB-BBE9-46C3-996D-88A959B897E8}"/>
                </a:ext>
              </a:extLst>
            </p:cNvPr>
            <p:cNvSpPr/>
            <p:nvPr/>
          </p:nvSpPr>
          <p:spPr>
            <a:xfrm>
              <a:off x="5528992" y="1043995"/>
              <a:ext cx="468430" cy="54797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reccia a destra 4">
              <a:extLst>
                <a:ext uri="{FF2B5EF4-FFF2-40B4-BE49-F238E27FC236}">
                  <a16:creationId xmlns:a16="http://schemas.microsoft.com/office/drawing/2014/main" id="{45B22538-8DD1-46FC-B3E7-7D987771F414}"/>
                </a:ext>
              </a:extLst>
            </p:cNvPr>
            <p:cNvSpPr txBox="1"/>
            <p:nvPr/>
          </p:nvSpPr>
          <p:spPr>
            <a:xfrm>
              <a:off x="5528992" y="1153590"/>
              <a:ext cx="327901" cy="3287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600" kern="1200"/>
            </a:p>
          </p:txBody>
        </p:sp>
      </p:grpSp>
      <p:graphicFrame>
        <p:nvGraphicFramePr>
          <p:cNvPr id="11" name="Tabella 12">
            <a:extLst>
              <a:ext uri="{FF2B5EF4-FFF2-40B4-BE49-F238E27FC236}">
                <a16:creationId xmlns:a16="http://schemas.microsoft.com/office/drawing/2014/main" id="{3869CE0C-90F9-428C-868A-634BB61DE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12284"/>
              </p:ext>
            </p:extLst>
          </p:nvPr>
        </p:nvGraphicFramePr>
        <p:xfrm>
          <a:off x="4448526" y="1418541"/>
          <a:ext cx="3294824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412">
                  <a:extLst>
                    <a:ext uri="{9D8B030D-6E8A-4147-A177-3AD203B41FA5}">
                      <a16:colId xmlns:a16="http://schemas.microsoft.com/office/drawing/2014/main" val="3663405877"/>
                    </a:ext>
                  </a:extLst>
                </a:gridCol>
                <a:gridCol w="1647412">
                  <a:extLst>
                    <a:ext uri="{9D8B030D-6E8A-4147-A177-3AD203B41FA5}">
                      <a16:colId xmlns:a16="http://schemas.microsoft.com/office/drawing/2014/main" val="3313954913"/>
                    </a:ext>
                  </a:extLst>
                </a:gridCol>
              </a:tblGrid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932691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Low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395583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/>
                        <a:t>Low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260046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/>
                        <a:t>Low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006542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/>
                        <a:t>Low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74153"/>
                  </a:ext>
                </a:extLst>
              </a:tr>
              <a:tr h="28915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/>
                        <a:t>Low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997117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6236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75673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932492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2791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2137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826577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576033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421456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623462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38061"/>
                  </a:ext>
                </a:extLst>
              </a:tr>
              <a:tr h="17431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 </a:t>
                      </a:r>
                      <a:r>
                        <a:rPr lang="it-IT" dirty="0" err="1"/>
                        <a:t>quality</a:t>
                      </a:r>
                      <a:endParaRPr lang="it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646895"/>
                  </a:ext>
                </a:extLst>
              </a:tr>
            </a:tbl>
          </a:graphicData>
        </a:graphic>
      </p:graphicFrame>
      <p:grpSp>
        <p:nvGrpSpPr>
          <p:cNvPr id="29" name="Gruppo 28">
            <a:extLst>
              <a:ext uri="{FF2B5EF4-FFF2-40B4-BE49-F238E27FC236}">
                <a16:creationId xmlns:a16="http://schemas.microsoft.com/office/drawing/2014/main" id="{B8F7529C-882A-4EC4-96C8-6388490B2FB0}"/>
              </a:ext>
            </a:extLst>
          </p:cNvPr>
          <p:cNvGrpSpPr/>
          <p:nvPr/>
        </p:nvGrpSpPr>
        <p:grpSpPr>
          <a:xfrm>
            <a:off x="8133560" y="3777558"/>
            <a:ext cx="468430" cy="547974"/>
            <a:chOff x="5528992" y="1043995"/>
            <a:chExt cx="468430" cy="54797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0" name="Freccia a destra 29">
              <a:extLst>
                <a:ext uri="{FF2B5EF4-FFF2-40B4-BE49-F238E27FC236}">
                  <a16:creationId xmlns:a16="http://schemas.microsoft.com/office/drawing/2014/main" id="{6D9605AA-A3CD-4561-A7E5-F9E6FAC92034}"/>
                </a:ext>
              </a:extLst>
            </p:cNvPr>
            <p:cNvSpPr/>
            <p:nvPr/>
          </p:nvSpPr>
          <p:spPr>
            <a:xfrm>
              <a:off x="5528992" y="1043995"/>
              <a:ext cx="468430" cy="54797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ccia a destra 4">
              <a:extLst>
                <a:ext uri="{FF2B5EF4-FFF2-40B4-BE49-F238E27FC236}">
                  <a16:creationId xmlns:a16="http://schemas.microsoft.com/office/drawing/2014/main" id="{B2EAB7AD-9F7C-4D5F-8C5C-6171943EA351}"/>
                </a:ext>
              </a:extLst>
            </p:cNvPr>
            <p:cNvSpPr txBox="1"/>
            <p:nvPr/>
          </p:nvSpPr>
          <p:spPr>
            <a:xfrm>
              <a:off x="5528992" y="1153590"/>
              <a:ext cx="327901" cy="3287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355008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Confronto finale | </a:t>
            </a:r>
            <a:r>
              <a:rPr lang="it-IT" sz="4000" dirty="0" err="1"/>
              <a:t>Accuracy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F4D7C2-457D-49E9-8328-A8996F8B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191" y="1359260"/>
            <a:ext cx="8051992" cy="52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36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Confronto finale | Precision e recall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C48B01-9484-4893-88AC-1B794D76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870" y="1356166"/>
            <a:ext cx="4068761" cy="26413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C82F2D-8B66-4412-B561-F84A58B87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11" y="1359259"/>
            <a:ext cx="4068760" cy="264138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09A9CD6-5DF1-4A58-9B0E-04330FF79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870" y="3984653"/>
            <a:ext cx="4068760" cy="264138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F7EFFF3-A329-445B-8F04-BFF8E49C4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17" y="4039233"/>
            <a:ext cx="3943953" cy="256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39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Confronto finale | Tempi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graphicFrame>
        <p:nvGraphicFramePr>
          <p:cNvPr id="8" name="Tabella 3">
            <a:extLst>
              <a:ext uri="{FF2B5EF4-FFF2-40B4-BE49-F238E27FC236}">
                <a16:creationId xmlns:a16="http://schemas.microsoft.com/office/drawing/2014/main" id="{FDD7C30C-94D2-4C76-A42D-72A3C6DC1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69216"/>
              </p:ext>
            </p:extLst>
          </p:nvPr>
        </p:nvGraphicFramePr>
        <p:xfrm>
          <a:off x="1899137" y="2282783"/>
          <a:ext cx="8285872" cy="3344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468">
                  <a:extLst>
                    <a:ext uri="{9D8B030D-6E8A-4147-A177-3AD203B41FA5}">
                      <a16:colId xmlns:a16="http://schemas.microsoft.com/office/drawing/2014/main" val="2910076453"/>
                    </a:ext>
                  </a:extLst>
                </a:gridCol>
                <a:gridCol w="2071468">
                  <a:extLst>
                    <a:ext uri="{9D8B030D-6E8A-4147-A177-3AD203B41FA5}">
                      <a16:colId xmlns:a16="http://schemas.microsoft.com/office/drawing/2014/main" val="230574682"/>
                    </a:ext>
                  </a:extLst>
                </a:gridCol>
                <a:gridCol w="2071468">
                  <a:extLst>
                    <a:ext uri="{9D8B030D-6E8A-4147-A177-3AD203B41FA5}">
                      <a16:colId xmlns:a16="http://schemas.microsoft.com/office/drawing/2014/main" val="2631870157"/>
                    </a:ext>
                  </a:extLst>
                </a:gridCol>
                <a:gridCol w="2071468">
                  <a:extLst>
                    <a:ext uri="{9D8B030D-6E8A-4147-A177-3AD203B41FA5}">
                      <a16:colId xmlns:a16="http://schemas.microsoft.com/office/drawing/2014/main" val="4191889730"/>
                    </a:ext>
                  </a:extLst>
                </a:gridCol>
              </a:tblGrid>
              <a:tr h="836074">
                <a:tc>
                  <a:txBody>
                    <a:bodyPr/>
                    <a:lstStyle/>
                    <a:p>
                      <a:r>
                        <a:rPr lang="it-IT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Everything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Final</a:t>
                      </a:r>
                      <a:r>
                        <a:rPr lang="it-IT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Prediction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24120"/>
                  </a:ext>
                </a:extLst>
              </a:tr>
              <a:tr h="836074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accent1"/>
                          </a:solidFill>
                        </a:rPr>
                        <a:t>nnet3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1548"/>
                  </a:ext>
                </a:extLst>
              </a:tr>
              <a:tr h="836074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00B050"/>
                          </a:solidFill>
                        </a:rPr>
                        <a:t>svm05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670780"/>
                  </a:ext>
                </a:extLst>
              </a:tr>
              <a:tr h="836074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rpart1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 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52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592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Conclusioni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624F9F6-72ED-48A7-9810-C4CE1395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09" y="5030722"/>
            <a:ext cx="1402620" cy="120024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F144B45-597E-4526-96F8-BA91A8B7A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286" y="3446656"/>
            <a:ext cx="1393316" cy="12002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4F3BEE5-4D78-440B-AE2E-75A995CDF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409" y="1770100"/>
            <a:ext cx="1451070" cy="120024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407FB5E-802F-4D4C-A4D2-10A1E4077646}"/>
              </a:ext>
            </a:extLst>
          </p:cNvPr>
          <p:cNvSpPr txBox="1"/>
          <p:nvPr/>
        </p:nvSpPr>
        <p:spPr>
          <a:xfrm>
            <a:off x="4811148" y="5526877"/>
            <a:ext cx="5953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modello </a:t>
            </a:r>
            <a:r>
              <a:rPr lang="it-IT" b="1" dirty="0">
                <a:solidFill>
                  <a:srgbClr val="FF0000"/>
                </a:solidFill>
              </a:rPr>
              <a:t>rpart1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>
                <a:solidFill>
                  <a:schemeClr val="tx1"/>
                </a:solidFill>
              </a:rPr>
              <a:t>ha costi ridotti, ma con prestazioni leggermente peggiori</a:t>
            </a:r>
            <a:endParaRPr lang="it-IT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3E23C4D-7516-40D2-BF85-01FAFB0798AE}"/>
              </a:ext>
            </a:extLst>
          </p:cNvPr>
          <p:cNvSpPr txBox="1"/>
          <p:nvPr/>
        </p:nvSpPr>
        <p:spPr>
          <a:xfrm>
            <a:off x="4823707" y="3854670"/>
            <a:ext cx="5564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modello </a:t>
            </a:r>
            <a:r>
              <a:rPr lang="it-IT" b="1" dirty="0">
                <a:solidFill>
                  <a:srgbClr val="00B050"/>
                </a:solidFill>
              </a:rPr>
              <a:t>svm05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>
                <a:solidFill>
                  <a:schemeClr val="tx1"/>
                </a:solidFill>
              </a:rPr>
              <a:t>è un buon compromesso tra performance e costo</a:t>
            </a:r>
            <a:r>
              <a:rPr lang="it-IT" b="1" dirty="0"/>
              <a:t>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3A70456-5A85-4A67-A866-659D2D6EE118}"/>
              </a:ext>
            </a:extLst>
          </p:cNvPr>
          <p:cNvSpPr txBox="1"/>
          <p:nvPr/>
        </p:nvSpPr>
        <p:spPr>
          <a:xfrm>
            <a:off x="4823707" y="2224667"/>
            <a:ext cx="6250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modello </a:t>
            </a:r>
            <a:r>
              <a:rPr lang="it-IT" b="1" dirty="0">
                <a:solidFill>
                  <a:schemeClr val="accent1"/>
                </a:solidFill>
              </a:rPr>
              <a:t>nnet3 </a:t>
            </a:r>
            <a:r>
              <a:rPr lang="it-IT" dirty="0">
                <a:solidFill>
                  <a:schemeClr val="tx1"/>
                </a:solidFill>
              </a:rPr>
              <a:t>presenta le migliori performance assolute, ma costi peggiori</a:t>
            </a:r>
            <a:endParaRPr lang="it-IT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894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ctrTitle"/>
          </p:nvPr>
        </p:nvSpPr>
        <p:spPr>
          <a:xfrm>
            <a:off x="817094" y="972699"/>
            <a:ext cx="7841700" cy="29346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</a:pPr>
            <a:r>
              <a:rPr lang="it-IT" dirty="0">
                <a:solidFill>
                  <a:schemeClr val="dk1"/>
                </a:solidFill>
              </a:rPr>
              <a:t>Grazie per l’attenzione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Dataset | Costruzione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 dirty="0"/>
          </a:p>
        </p:txBody>
      </p:sp>
      <p:sp>
        <p:nvSpPr>
          <p:cNvPr id="52" name="Google Shape;52;p5"/>
          <p:cNvSpPr txBox="1"/>
          <p:nvPr/>
        </p:nvSpPr>
        <p:spPr>
          <a:xfrm>
            <a:off x="8638580" y="2476664"/>
            <a:ext cx="3352066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Bahnschrift SemiBold" panose="020B0502040204020203" pitchFamily="34" charset="0"/>
                <a:sym typeface="Calibri"/>
              </a:rPr>
              <a:t>Per classificare la bontà del taglio sviluppato una piccola interfaccia in Python che a partire dal </a:t>
            </a:r>
            <a:r>
              <a:rPr lang="it-IT" sz="1600" dirty="0" err="1">
                <a:latin typeface="Bahnschrift SemiBold" panose="020B0502040204020203" pitchFamily="34" charset="0"/>
                <a:sym typeface="Calibri"/>
              </a:rPr>
              <a:t>chunk</a:t>
            </a:r>
            <a:r>
              <a:rPr lang="it-IT" sz="1600" dirty="0">
                <a:latin typeface="Bahnschrift SemiBold" panose="020B0502040204020203" pitchFamily="34" charset="0"/>
                <a:sym typeface="Calibri"/>
              </a:rPr>
              <a:t> di 8x8 pixel e dal taglio individuato, ci mostra il risultato compresso.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Bahnschrift SemiBold" panose="020B0502040204020203" pitchFamily="34" charset="0"/>
                <a:sym typeface="Calibri"/>
              </a:rPr>
              <a:t>Per ogni </a:t>
            </a:r>
            <a:r>
              <a:rPr lang="it-IT" sz="1600" dirty="0" err="1">
                <a:latin typeface="Bahnschrift SemiBold" panose="020B0502040204020203" pitchFamily="34" charset="0"/>
                <a:sym typeface="Calibri"/>
              </a:rPr>
              <a:t>chunk</a:t>
            </a:r>
            <a:r>
              <a:rPr lang="it-IT" sz="1600" dirty="0">
                <a:latin typeface="Bahnschrift SemiBold" panose="020B0502040204020203" pitchFamily="34" charset="0"/>
                <a:sym typeface="Calibri"/>
              </a:rPr>
              <a:t> compresso abbiamo valutato se lo specifico taglio avesse portato ad una buona o ad una scarsa compressione, in base alla presenza o meno di evidente perdita di informazione nel passaggio dall’immagine originale a quella compressa.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0EDF0A6-0CDF-44FD-B824-0E3B98D9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8" y="2534032"/>
            <a:ext cx="7990450" cy="391394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9169FAE-7EC9-4CB9-B217-9C67EF1B1312}"/>
              </a:ext>
            </a:extLst>
          </p:cNvPr>
          <p:cNvSpPr/>
          <p:nvPr/>
        </p:nvSpPr>
        <p:spPr>
          <a:xfrm>
            <a:off x="414223" y="2640841"/>
            <a:ext cx="143921" cy="3598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F78A4FC-6CE9-4A0F-BE91-1F21D9EAF83C}"/>
              </a:ext>
            </a:extLst>
          </p:cNvPr>
          <p:cNvSpPr txBox="1"/>
          <p:nvPr/>
        </p:nvSpPr>
        <p:spPr>
          <a:xfrm>
            <a:off x="345988" y="1522557"/>
            <a:ext cx="114943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Bahnschrift SemiBold" panose="020B0502040204020203" pitchFamily="34" charset="0"/>
                <a:sym typeface="Calibri"/>
              </a:rPr>
              <a:t>Non essendo riusciti a trovare un dataset specifico per il nostro caso, abbiamo deciso di generarlo manualmente: abbiamo estratto </a:t>
            </a:r>
            <a:r>
              <a:rPr lang="it-IT" sz="1600" dirty="0" err="1">
                <a:latin typeface="Bahnschrift SemiBold" panose="020B0502040204020203" pitchFamily="34" charset="0"/>
                <a:sym typeface="Calibri"/>
              </a:rPr>
              <a:t>randomicamente</a:t>
            </a:r>
            <a:r>
              <a:rPr lang="it-IT" sz="1600" dirty="0">
                <a:latin typeface="Bahnschrift SemiBold" panose="020B0502040204020203" pitchFamily="34" charset="0"/>
                <a:sym typeface="Calibri"/>
              </a:rPr>
              <a:t> </a:t>
            </a:r>
            <a:r>
              <a:rPr lang="it-IT" sz="1600" dirty="0" err="1">
                <a:latin typeface="Bahnschrift SemiBold" panose="020B0502040204020203" pitchFamily="34" charset="0"/>
                <a:sym typeface="Calibri"/>
              </a:rPr>
              <a:t>chunk</a:t>
            </a:r>
            <a:r>
              <a:rPr lang="it-IT" sz="1600" dirty="0">
                <a:latin typeface="Bahnschrift SemiBold" panose="020B0502040204020203" pitchFamily="34" charset="0"/>
                <a:sym typeface="Calibri"/>
              </a:rPr>
              <a:t> di 8x8 pixel da un set di immagini in </a:t>
            </a:r>
            <a:r>
              <a:rPr lang="it-IT" sz="1600" dirty="0" err="1">
                <a:latin typeface="Bahnschrift SemiBold" panose="020B0502040204020203" pitchFamily="34" charset="0"/>
                <a:sym typeface="Calibri"/>
              </a:rPr>
              <a:t>grayscale</a:t>
            </a:r>
            <a:r>
              <a:rPr lang="it-IT" sz="1600" dirty="0">
                <a:latin typeface="Bahnschrift SemiBold" panose="020B0502040204020203" pitchFamily="34" charset="0"/>
                <a:sym typeface="Calibri"/>
              </a:rPr>
              <a:t> e calcolato alcuni indici statistici sulle immagini, oltre ad un taglio random delle frequenze.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893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Dataset | Compressione high </a:t>
            </a:r>
            <a:r>
              <a:rPr lang="it-IT" sz="4000" dirty="0" err="1"/>
              <a:t>quality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/>
          </a:p>
        </p:txBody>
      </p:sp>
      <p:sp>
        <p:nvSpPr>
          <p:cNvPr id="52" name="Google Shape;52;p5"/>
          <p:cNvSpPr txBox="1"/>
          <p:nvPr/>
        </p:nvSpPr>
        <p:spPr>
          <a:xfrm>
            <a:off x="605525" y="1261381"/>
            <a:ext cx="87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F694B6-8492-4968-A678-8CB94FC3C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69"/>
          <a:stretch/>
        </p:blipFill>
        <p:spPr>
          <a:xfrm>
            <a:off x="204000" y="1357168"/>
            <a:ext cx="11382475" cy="48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Dataset | Compressione low </a:t>
            </a:r>
            <a:r>
              <a:rPr lang="it-IT" sz="4000" dirty="0" err="1"/>
              <a:t>quality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/>
          </a:p>
        </p:txBody>
      </p:sp>
      <p:sp>
        <p:nvSpPr>
          <p:cNvPr id="52" name="Google Shape;52;p5"/>
          <p:cNvSpPr txBox="1"/>
          <p:nvPr/>
        </p:nvSpPr>
        <p:spPr>
          <a:xfrm>
            <a:off x="605525" y="1261381"/>
            <a:ext cx="87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FC3541-37D3-4BEC-B5C7-5BCBC8BA4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70"/>
          <a:stretch/>
        </p:blipFill>
        <p:spPr>
          <a:xfrm>
            <a:off x="1107978" y="1510261"/>
            <a:ext cx="10257279" cy="46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6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913483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Dataset | Caratteristiche </a:t>
            </a:r>
            <a:r>
              <a:rPr lang="it-IT" sz="4000" dirty="0" err="1"/>
              <a:t>pre</a:t>
            </a:r>
            <a:r>
              <a:rPr lang="it-IT" sz="4000" dirty="0"/>
              <a:t> analisi esplorativa</a:t>
            </a:r>
            <a:endParaRPr sz="4000" dirty="0"/>
          </a:p>
        </p:txBody>
      </p:sp>
      <p:sp>
        <p:nvSpPr>
          <p:cNvPr id="50" name="Google Shape;50;p5"/>
          <p:cNvSpPr txBox="1"/>
          <p:nvPr/>
        </p:nvSpPr>
        <p:spPr>
          <a:xfrm>
            <a:off x="345988" y="1475102"/>
            <a:ext cx="11499900" cy="307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5E1ADFC7-412A-4C96-A436-D08849B54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70628"/>
              </p:ext>
            </p:extLst>
          </p:nvPr>
        </p:nvGraphicFramePr>
        <p:xfrm>
          <a:off x="1642446" y="2376712"/>
          <a:ext cx="3483256" cy="3687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628">
                  <a:extLst>
                    <a:ext uri="{9D8B030D-6E8A-4147-A177-3AD203B41FA5}">
                      <a16:colId xmlns:a16="http://schemas.microsoft.com/office/drawing/2014/main" val="126871958"/>
                    </a:ext>
                  </a:extLst>
                </a:gridCol>
                <a:gridCol w="1741628">
                  <a:extLst>
                    <a:ext uri="{9D8B030D-6E8A-4147-A177-3AD203B41FA5}">
                      <a16:colId xmlns:a16="http://schemas.microsoft.com/office/drawing/2014/main" val="19622021"/>
                    </a:ext>
                  </a:extLst>
                </a:gridCol>
              </a:tblGrid>
              <a:tr h="409704">
                <a:tc>
                  <a:txBody>
                    <a:bodyPr/>
                    <a:lstStyle/>
                    <a:p>
                      <a:r>
                        <a:rPr lang="it-IT" dirty="0" err="1"/>
                        <a:t>Covariata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48023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Mean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333312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Median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441368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Variance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0592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Rms.constrast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948252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M.contrast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02499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Entropy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901447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Numeric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310800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Quality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Factor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531618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0311E6-F762-4872-A758-8EE153A0EABE}"/>
              </a:ext>
            </a:extLst>
          </p:cNvPr>
          <p:cNvSpPr txBox="1"/>
          <p:nvPr/>
        </p:nvSpPr>
        <p:spPr>
          <a:xfrm>
            <a:off x="7962182" y="1636468"/>
            <a:ext cx="193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1177 </a:t>
            </a:r>
            <a:r>
              <a:rPr lang="it-IT" sz="2400" dirty="0"/>
              <a:t>istanze</a:t>
            </a:r>
          </a:p>
          <a:p>
            <a:pPr algn="ctr"/>
            <a:r>
              <a:rPr lang="it-IT" sz="2400" b="1" dirty="0"/>
              <a:t>68</a:t>
            </a:r>
            <a:r>
              <a:rPr lang="it-IT" sz="2400" dirty="0"/>
              <a:t>:</a:t>
            </a:r>
            <a:r>
              <a:rPr lang="it-IT" sz="2400" b="1" dirty="0"/>
              <a:t>32 </a:t>
            </a:r>
            <a:r>
              <a:rPr lang="it-IT" sz="2400" dirty="0"/>
              <a:t>ratio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F505CB-8FDC-4C09-BF1B-6A53AACD2A55}"/>
              </a:ext>
            </a:extLst>
          </p:cNvPr>
          <p:cNvSpPr txBox="1"/>
          <p:nvPr/>
        </p:nvSpPr>
        <p:spPr>
          <a:xfrm>
            <a:off x="2538330" y="1636468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8 </a:t>
            </a:r>
            <a:r>
              <a:rPr lang="it-IT" sz="2400" dirty="0" err="1"/>
              <a:t>covariate</a:t>
            </a:r>
            <a:endParaRPr lang="it-IT" sz="2400" dirty="0"/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627F7D36-F9E1-46B6-AAF9-2D5918C6BD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053235"/>
              </p:ext>
            </p:extLst>
          </p:nvPr>
        </p:nvGraphicFramePr>
        <p:xfrm>
          <a:off x="6066168" y="2413364"/>
          <a:ext cx="5930182" cy="3687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9646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FBFB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2192000" cy="1087500"/>
          </a:xfrm>
          <a:prstGeom prst="rect">
            <a:avLst/>
          </a:prstGeom>
          <a:solidFill>
            <a:srgbClr val="1565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9153236" y="160399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195725" y="172275"/>
            <a:ext cx="11800800" cy="803100"/>
          </a:xfrm>
          <a:prstGeom prst="rect">
            <a:avLst/>
          </a:prstGeom>
          <a:noFill/>
          <a:ln>
            <a:noFill/>
          </a:ln>
          <a:effectLst>
            <a:outerShdw blurRad="50800" dist="254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it-IT" sz="4000" dirty="0"/>
              <a:t>Analisi esplorativa e </a:t>
            </a:r>
            <a:r>
              <a:rPr lang="it-IT" sz="4000" dirty="0" err="1"/>
              <a:t>preprocessing</a:t>
            </a:r>
            <a:endParaRPr sz="4000" dirty="0"/>
          </a:p>
        </p:txBody>
      </p:sp>
      <p:sp>
        <p:nvSpPr>
          <p:cNvPr id="51" name="Google Shape;51;p5"/>
          <p:cNvSpPr/>
          <p:nvPr/>
        </p:nvSpPr>
        <p:spPr>
          <a:xfrm>
            <a:off x="195650" y="1359259"/>
            <a:ext cx="11800800" cy="52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it-IT" sz="24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FD3CFF-B4A4-4D94-9A18-BF8AE94F29BB}"/>
              </a:ext>
            </a:extLst>
          </p:cNvPr>
          <p:cNvSpPr txBox="1"/>
          <p:nvPr/>
        </p:nvSpPr>
        <p:spPr>
          <a:xfrm>
            <a:off x="4994030" y="2285892"/>
            <a:ext cx="3379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Bahnschrift SemiBold" panose="020B0502040204020203" pitchFamily="34" charset="0"/>
              </a:rPr>
              <a:t>Rimozione istanze duplicate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3BE5ED-5E3B-4B31-8FAC-9E8117061A5B}"/>
              </a:ext>
            </a:extLst>
          </p:cNvPr>
          <p:cNvSpPr txBox="1"/>
          <p:nvPr/>
        </p:nvSpPr>
        <p:spPr>
          <a:xfrm>
            <a:off x="4994030" y="3962909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Bahnschrift SemiBold" panose="020B0502040204020203" pitchFamily="34" charset="0"/>
              </a:rPr>
              <a:t>Rimozione features ridondanti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E944060-0FAE-4275-AECF-A2B68003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58" y="5237796"/>
            <a:ext cx="925146" cy="925146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AEB1EE6-41CF-4801-B5A5-7CA1B0BFD60F}"/>
              </a:ext>
            </a:extLst>
          </p:cNvPr>
          <p:cNvSpPr txBox="1"/>
          <p:nvPr/>
        </p:nvSpPr>
        <p:spPr>
          <a:xfrm>
            <a:off x="4994030" y="5500314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Bahnschrift SemiBold" panose="020B0502040204020203" pitchFamily="34" charset="0"/>
              </a:rPr>
              <a:t>Analisi delle </a:t>
            </a:r>
            <a:r>
              <a:rPr lang="it-IT" sz="2000" dirty="0" err="1">
                <a:latin typeface="Bahnschrift SemiBold" panose="020B0502040204020203" pitchFamily="34" charset="0"/>
              </a:rPr>
              <a:t>covariate</a:t>
            </a:r>
            <a:endParaRPr lang="it-IT" sz="2000" dirty="0">
              <a:latin typeface="Bahnschrift SemiBold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098D093-5467-4FB1-9222-6E7BD5037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204" y="1575734"/>
            <a:ext cx="1912256" cy="191225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DD91DB3-26D3-43B6-A658-DB6574DC6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307" y="3206835"/>
            <a:ext cx="1912257" cy="191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446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4703</TotalTime>
  <Words>1042</Words>
  <Application>Microsoft Office PowerPoint</Application>
  <PresentationFormat>Widescreen</PresentationFormat>
  <Paragraphs>393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Bahnschrift SemiBold</vt:lpstr>
      <vt:lpstr>Calibri</vt:lpstr>
      <vt:lpstr>Tema di Office</vt:lpstr>
      <vt:lpstr>Modelli di classificazione della qualità di compressioni JPEG di tipo lossy</vt:lpstr>
      <vt:lpstr>Introduzione | Scopo del progetto</vt:lpstr>
      <vt:lpstr>Introduzione | Compressione JPEG lossy</vt:lpstr>
      <vt:lpstr>Introduzione | Decisione della dimensione del taglio</vt:lpstr>
      <vt:lpstr>Dataset | Costruzione</vt:lpstr>
      <vt:lpstr>Dataset | Compressione high quality</vt:lpstr>
      <vt:lpstr>Dataset | Compressione low quality</vt:lpstr>
      <vt:lpstr>Dataset | Caratteristiche pre analisi esplorativa</vt:lpstr>
      <vt:lpstr>Analisi esplorativa e preprocessing</vt:lpstr>
      <vt:lpstr>Analisi esplorativa | Analisi covariate</vt:lpstr>
      <vt:lpstr>Analisi esplorativa | Analisi multivariata</vt:lpstr>
      <vt:lpstr>Dataset | Caratteristiche post analisi esplorativa</vt:lpstr>
      <vt:lpstr>PCA | Scree graph</vt:lpstr>
      <vt:lpstr>PCA | Autovalori e contributo dimensioni</vt:lpstr>
      <vt:lpstr>PCA | Rappresentazione delle covariate</vt:lpstr>
      <vt:lpstr>PCA | Analisi multivariata delle dimensioni</vt:lpstr>
      <vt:lpstr>Modelli di classificazione</vt:lpstr>
      <vt:lpstr>Esperimenti | 10 times 10-fold cross validation</vt:lpstr>
      <vt:lpstr>Decision Tree | Modelli e complexity parameter</vt:lpstr>
      <vt:lpstr>Decision Tree | Analisi rpart3</vt:lpstr>
      <vt:lpstr>Decision Tree | Analisi rpart2</vt:lpstr>
      <vt:lpstr>Decision Tree | Analisi rpart1</vt:lpstr>
      <vt:lpstr>Decision Tree | Comparazione</vt:lpstr>
      <vt:lpstr>Support Vector Machine | Modelli e costo</vt:lpstr>
      <vt:lpstr>Support Vector Machine | svm0002</vt:lpstr>
      <vt:lpstr>Support Vector Machine | svm05</vt:lpstr>
      <vt:lpstr>Support Vector Machine | svm1</vt:lpstr>
      <vt:lpstr>Support Vector Machine | Comparazione</vt:lpstr>
      <vt:lpstr>Neural Network | Modelli, hidden units e weight decay</vt:lpstr>
      <vt:lpstr>Neural Network | nnet1</vt:lpstr>
      <vt:lpstr>Neural Network | nnet3</vt:lpstr>
      <vt:lpstr>Neural Network | nnet5</vt:lpstr>
      <vt:lpstr>Neural Network | Comparazione</vt:lpstr>
      <vt:lpstr>Confronto finale | Modelli</vt:lpstr>
      <vt:lpstr>Confronto finale | Confusion Matrix</vt:lpstr>
      <vt:lpstr>Confronto finale | ROC graph</vt:lpstr>
      <vt:lpstr>Confronto finale | ROC, Sensitivity, Specificity</vt:lpstr>
      <vt:lpstr>Confronto finale | ROC, Sensitivity, Specificity</vt:lpstr>
      <vt:lpstr>Confronto finale | Misure di performance</vt:lpstr>
      <vt:lpstr>Confronto finale | Accuracy</vt:lpstr>
      <vt:lpstr>Confronto finale | Precision e recall</vt:lpstr>
      <vt:lpstr>Confronto finale | Tempi</vt:lpstr>
      <vt:lpstr>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Predizione della qualità di compressioni JPEG</dc:title>
  <cp:lastModifiedBy>Gabriele Di Lieto</cp:lastModifiedBy>
  <cp:revision>64</cp:revision>
  <dcterms:modified xsi:type="dcterms:W3CDTF">2021-09-11T18:02:45Z</dcterms:modified>
</cp:coreProperties>
</file>